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7"/>
  </p:notesMasterIdLst>
  <p:sldIdLst>
    <p:sldId id="256" r:id="rId2"/>
    <p:sldId id="270" r:id="rId3"/>
    <p:sldId id="348" r:id="rId4"/>
    <p:sldId id="347" r:id="rId5"/>
    <p:sldId id="268" r:id="rId6"/>
    <p:sldId id="349" r:id="rId7"/>
    <p:sldId id="288" r:id="rId8"/>
    <p:sldId id="262" r:id="rId9"/>
    <p:sldId id="277" r:id="rId10"/>
    <p:sldId id="278" r:id="rId11"/>
    <p:sldId id="303" r:id="rId12"/>
    <p:sldId id="291" r:id="rId13"/>
    <p:sldId id="350" r:id="rId14"/>
    <p:sldId id="351" r:id="rId15"/>
    <p:sldId id="263" r:id="rId16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Vidaloka" panose="020B0604020202020204" charset="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022F2E-A490-6FC0-6915-80F792C4A468}" name="Nabila Fakhruddin" initials="NF" userId="c0ef4a6658a92e4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ACEEF-F2CE-4573-94CC-158C75A560C2}" v="13" dt="2023-04-24T02:28:39.827"/>
  </p1510:revLst>
</p1510:revInfo>
</file>

<file path=ppt/tableStyles.xml><?xml version="1.0" encoding="utf-8"?>
<a:tblStyleLst xmlns:a="http://schemas.openxmlformats.org/drawingml/2006/main" def="{1C58ACF1-819A-41C4-977B-F2B8DA2D0A84}">
  <a:tblStyle styleId="{1C58ACF1-819A-41C4-977B-F2B8DA2D0A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95"/>
  </p:normalViewPr>
  <p:slideViewPr>
    <p:cSldViewPr snapToGrid="0">
      <p:cViewPr varScale="1">
        <p:scale>
          <a:sx n="78" d="100"/>
          <a:sy n="78" d="100"/>
        </p:scale>
        <p:origin x="9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bila Fakhruddin" userId="c0ef4a6658a92e41" providerId="LiveId" clId="{40FACEEF-F2CE-4573-94CC-158C75A560C2}"/>
    <pc:docChg chg="undo custSel addSld delSld modSld sldOrd">
      <pc:chgData name="Nabila Fakhruddin" userId="c0ef4a6658a92e41" providerId="LiveId" clId="{40FACEEF-F2CE-4573-94CC-158C75A560C2}" dt="2023-04-24T02:35:43.048" v="303"/>
      <pc:docMkLst>
        <pc:docMk/>
      </pc:docMkLst>
      <pc:sldChg chg="addSp delSp modSp mod">
        <pc:chgData name="Nabila Fakhruddin" userId="c0ef4a6658a92e41" providerId="LiveId" clId="{40FACEEF-F2CE-4573-94CC-158C75A560C2}" dt="2023-04-24T02:29:19.223" v="300" actId="1076"/>
        <pc:sldMkLst>
          <pc:docMk/>
          <pc:sldMk cId="222513544" sldId="348"/>
        </pc:sldMkLst>
        <pc:spChg chg="mod">
          <ac:chgData name="Nabila Fakhruddin" userId="c0ef4a6658a92e41" providerId="LiveId" clId="{40FACEEF-F2CE-4573-94CC-158C75A560C2}" dt="2023-04-24T02:24:22.461" v="172" actId="164"/>
          <ac:spMkLst>
            <pc:docMk/>
            <pc:sldMk cId="222513544" sldId="348"/>
            <ac:spMk id="2" creationId="{1AB8A150-94F7-8037-A7CA-B5FB10576A14}"/>
          </ac:spMkLst>
        </pc:spChg>
        <pc:spChg chg="add mod">
          <ac:chgData name="Nabila Fakhruddin" userId="c0ef4a6658a92e41" providerId="LiveId" clId="{40FACEEF-F2CE-4573-94CC-158C75A560C2}" dt="2023-04-24T02:26:37.679" v="201" actId="1076"/>
          <ac:spMkLst>
            <pc:docMk/>
            <pc:sldMk cId="222513544" sldId="348"/>
            <ac:spMk id="11" creationId="{40CE507B-6FB3-ED8F-022F-6B5F4C5E610E}"/>
          </ac:spMkLst>
        </pc:spChg>
        <pc:spChg chg="mod">
          <ac:chgData name="Nabila Fakhruddin" userId="c0ef4a6658a92e41" providerId="LiveId" clId="{40FACEEF-F2CE-4573-94CC-158C75A560C2}" dt="2023-04-24T02:27:15.482" v="206"/>
          <ac:spMkLst>
            <pc:docMk/>
            <pc:sldMk cId="222513544" sldId="348"/>
            <ac:spMk id="14" creationId="{CF306AD1-F0ED-76AB-0EAD-849173539D9F}"/>
          </ac:spMkLst>
        </pc:spChg>
        <pc:spChg chg="mod">
          <ac:chgData name="Nabila Fakhruddin" userId="c0ef4a6658a92e41" providerId="LiveId" clId="{40FACEEF-F2CE-4573-94CC-158C75A560C2}" dt="2023-04-24T02:28:17.353" v="291" actId="1076"/>
          <ac:spMkLst>
            <pc:docMk/>
            <pc:sldMk cId="222513544" sldId="348"/>
            <ac:spMk id="15" creationId="{6412E2B9-39F1-45CA-C852-674AEBB9B854}"/>
          </ac:spMkLst>
        </pc:spChg>
        <pc:spChg chg="add mod">
          <ac:chgData name="Nabila Fakhruddin" userId="c0ef4a6658a92e41" providerId="LiveId" clId="{40FACEEF-F2CE-4573-94CC-158C75A560C2}" dt="2023-04-24T02:28:43.520" v="294" actId="1076"/>
          <ac:spMkLst>
            <pc:docMk/>
            <pc:sldMk cId="222513544" sldId="348"/>
            <ac:spMk id="16" creationId="{5751A0AD-505E-E637-0C13-F13EE973273B}"/>
          </ac:spMkLst>
        </pc:spChg>
        <pc:spChg chg="mod">
          <ac:chgData name="Nabila Fakhruddin" userId="c0ef4a6658a92e41" providerId="LiveId" clId="{40FACEEF-F2CE-4573-94CC-158C75A560C2}" dt="2023-04-24T02:25:33.177" v="189" actId="1076"/>
          <ac:spMkLst>
            <pc:docMk/>
            <pc:sldMk cId="222513544" sldId="348"/>
            <ac:spMk id="35" creationId="{12BB172A-B05F-4D79-E374-F1FDAEC910C8}"/>
          </ac:spMkLst>
        </pc:spChg>
        <pc:spChg chg="mod">
          <ac:chgData name="Nabila Fakhruddin" userId="c0ef4a6658a92e41" providerId="LiveId" clId="{40FACEEF-F2CE-4573-94CC-158C75A560C2}" dt="2023-04-24T02:26:09.961" v="196" actId="164"/>
          <ac:spMkLst>
            <pc:docMk/>
            <pc:sldMk cId="222513544" sldId="348"/>
            <ac:spMk id="36" creationId="{E94C4F17-6198-BE3A-F970-2D73A0E9FEF7}"/>
          </ac:spMkLst>
        </pc:spChg>
        <pc:spChg chg="mod">
          <ac:chgData name="Nabila Fakhruddin" userId="c0ef4a6658a92e41" providerId="LiveId" clId="{40FACEEF-F2CE-4573-94CC-158C75A560C2}" dt="2023-04-24T02:25:59.111" v="193" actId="164"/>
          <ac:spMkLst>
            <pc:docMk/>
            <pc:sldMk cId="222513544" sldId="348"/>
            <ac:spMk id="38" creationId="{0421A202-737B-C6BC-C71E-341EF04D1174}"/>
          </ac:spMkLst>
        </pc:spChg>
        <pc:spChg chg="mod">
          <ac:chgData name="Nabila Fakhruddin" userId="c0ef4a6658a92e41" providerId="LiveId" clId="{40FACEEF-F2CE-4573-94CC-158C75A560C2}" dt="2023-04-24T02:25:55.438" v="192" actId="164"/>
          <ac:spMkLst>
            <pc:docMk/>
            <pc:sldMk cId="222513544" sldId="348"/>
            <ac:spMk id="39" creationId="{0645445B-8104-8775-AC5D-ABE3317869E5}"/>
          </ac:spMkLst>
        </pc:spChg>
        <pc:spChg chg="mod">
          <ac:chgData name="Nabila Fakhruddin" userId="c0ef4a6658a92e41" providerId="LiveId" clId="{40FACEEF-F2CE-4573-94CC-158C75A560C2}" dt="2023-04-24T02:26:16.547" v="197" actId="164"/>
          <ac:spMkLst>
            <pc:docMk/>
            <pc:sldMk cId="222513544" sldId="348"/>
            <ac:spMk id="40" creationId="{76187D68-1305-D494-4275-11D5833B41C1}"/>
          </ac:spMkLst>
        </pc:spChg>
        <pc:spChg chg="del">
          <ac:chgData name="Nabila Fakhruddin" userId="c0ef4a6658a92e41" providerId="LiveId" clId="{40FACEEF-F2CE-4573-94CC-158C75A560C2}" dt="2023-04-24T02:18:37.476" v="2" actId="478"/>
          <ac:spMkLst>
            <pc:docMk/>
            <pc:sldMk cId="222513544" sldId="348"/>
            <ac:spMk id="41" creationId="{6304659F-F9DC-42A8-B442-177475D1AFE4}"/>
          </ac:spMkLst>
        </pc:spChg>
        <pc:spChg chg="mod">
          <ac:chgData name="Nabila Fakhruddin" userId="c0ef4a6658a92e41" providerId="LiveId" clId="{40FACEEF-F2CE-4573-94CC-158C75A560C2}" dt="2023-04-24T02:24:28.598" v="173" actId="164"/>
          <ac:spMkLst>
            <pc:docMk/>
            <pc:sldMk cId="222513544" sldId="348"/>
            <ac:spMk id="42" creationId="{D81C9F4F-FE0A-7E84-A639-11B02F4E0CEC}"/>
          </ac:spMkLst>
        </pc:spChg>
        <pc:spChg chg="mod">
          <ac:chgData name="Nabila Fakhruddin" userId="c0ef4a6658a92e41" providerId="LiveId" clId="{40FACEEF-F2CE-4573-94CC-158C75A560C2}" dt="2023-04-24T02:24:22.461" v="172" actId="164"/>
          <ac:spMkLst>
            <pc:docMk/>
            <pc:sldMk cId="222513544" sldId="348"/>
            <ac:spMk id="45" creationId="{9808E93A-FE45-58F0-31DC-1CE5EF81A5B1}"/>
          </ac:spMkLst>
        </pc:spChg>
        <pc:spChg chg="del">
          <ac:chgData name="Nabila Fakhruddin" userId="c0ef4a6658a92e41" providerId="LiveId" clId="{40FACEEF-F2CE-4573-94CC-158C75A560C2}" dt="2023-04-24T02:18:47.120" v="3" actId="478"/>
          <ac:spMkLst>
            <pc:docMk/>
            <pc:sldMk cId="222513544" sldId="348"/>
            <ac:spMk id="46" creationId="{7386415E-8B09-7059-3A2C-58B8B139C252}"/>
          </ac:spMkLst>
        </pc:spChg>
        <pc:spChg chg="mod">
          <ac:chgData name="Nabila Fakhruddin" userId="c0ef4a6658a92e41" providerId="LiveId" clId="{40FACEEF-F2CE-4573-94CC-158C75A560C2}" dt="2023-04-24T02:24:28.598" v="173" actId="164"/>
          <ac:spMkLst>
            <pc:docMk/>
            <pc:sldMk cId="222513544" sldId="348"/>
            <ac:spMk id="47" creationId="{C5E2835A-5019-4BEB-E95A-D00FCA016243}"/>
          </ac:spMkLst>
        </pc:spChg>
        <pc:spChg chg="mod">
          <ac:chgData name="Nabila Fakhruddin" userId="c0ef4a6658a92e41" providerId="LiveId" clId="{40FACEEF-F2CE-4573-94CC-158C75A560C2}" dt="2023-04-24T02:25:18.083" v="186" actId="164"/>
          <ac:spMkLst>
            <pc:docMk/>
            <pc:sldMk cId="222513544" sldId="348"/>
            <ac:spMk id="48" creationId="{AF0CCA90-D732-17C5-65CF-06C0DB925EFF}"/>
          </ac:spMkLst>
        </pc:spChg>
        <pc:spChg chg="mod">
          <ac:chgData name="Nabila Fakhruddin" userId="c0ef4a6658a92e41" providerId="LiveId" clId="{40FACEEF-F2CE-4573-94CC-158C75A560C2}" dt="2023-04-24T02:25:55.438" v="192" actId="164"/>
          <ac:spMkLst>
            <pc:docMk/>
            <pc:sldMk cId="222513544" sldId="348"/>
            <ac:spMk id="49" creationId="{698F3C5D-84D1-253C-B46D-DE54DC995E89}"/>
          </ac:spMkLst>
        </pc:spChg>
        <pc:spChg chg="mod">
          <ac:chgData name="Nabila Fakhruddin" userId="c0ef4a6658a92e41" providerId="LiveId" clId="{40FACEEF-F2CE-4573-94CC-158C75A560C2}" dt="2023-04-24T02:25:59.111" v="193" actId="164"/>
          <ac:spMkLst>
            <pc:docMk/>
            <pc:sldMk cId="222513544" sldId="348"/>
            <ac:spMk id="50" creationId="{05A74F39-49C8-D816-578E-1FC5C96D3F31}"/>
          </ac:spMkLst>
        </pc:spChg>
        <pc:spChg chg="mod">
          <ac:chgData name="Nabila Fakhruddin" userId="c0ef4a6658a92e41" providerId="LiveId" clId="{40FACEEF-F2CE-4573-94CC-158C75A560C2}" dt="2023-04-24T02:26:09.961" v="196" actId="164"/>
          <ac:spMkLst>
            <pc:docMk/>
            <pc:sldMk cId="222513544" sldId="348"/>
            <ac:spMk id="51" creationId="{075B8C9C-DFBF-6426-1645-B984F3E4D05A}"/>
          </ac:spMkLst>
        </pc:spChg>
        <pc:spChg chg="mod">
          <ac:chgData name="Nabila Fakhruddin" userId="c0ef4a6658a92e41" providerId="LiveId" clId="{40FACEEF-F2CE-4573-94CC-158C75A560C2}" dt="2023-04-24T02:26:16.547" v="197" actId="164"/>
          <ac:spMkLst>
            <pc:docMk/>
            <pc:sldMk cId="222513544" sldId="348"/>
            <ac:spMk id="53" creationId="{EE08C550-CEA1-52D9-F48F-00A7D33BA4C7}"/>
          </ac:spMkLst>
        </pc:spChg>
        <pc:spChg chg="mod">
          <ac:chgData name="Nabila Fakhruddin" userId="c0ef4a6658a92e41" providerId="LiveId" clId="{40FACEEF-F2CE-4573-94CC-158C75A560C2}" dt="2023-04-24T02:24:52.343" v="178" actId="14100"/>
          <ac:spMkLst>
            <pc:docMk/>
            <pc:sldMk cId="222513544" sldId="348"/>
            <ac:spMk id="54" creationId="{F4BCEA21-39D4-F6F4-4AB1-6B3040FAE9F1}"/>
          </ac:spMkLst>
        </pc:spChg>
        <pc:spChg chg="mod">
          <ac:chgData name="Nabila Fakhruddin" userId="c0ef4a6658a92e41" providerId="LiveId" clId="{40FACEEF-F2CE-4573-94CC-158C75A560C2}" dt="2023-04-24T02:25:26.442" v="188" actId="14100"/>
          <ac:spMkLst>
            <pc:docMk/>
            <pc:sldMk cId="222513544" sldId="348"/>
            <ac:spMk id="55" creationId="{CE7848D4-1CF3-31EF-6EC7-C2C7185F6C3A}"/>
          </ac:spMkLst>
        </pc:spChg>
        <pc:spChg chg="mod">
          <ac:chgData name="Nabila Fakhruddin" userId="c0ef4a6658a92e41" providerId="LiveId" clId="{40FACEEF-F2CE-4573-94CC-158C75A560C2}" dt="2023-04-24T02:29:19.223" v="300" actId="1076"/>
          <ac:spMkLst>
            <pc:docMk/>
            <pc:sldMk cId="222513544" sldId="348"/>
            <ac:spMk id="58" creationId="{364C801E-C99C-CF46-1CCD-26CEDA24A0F1}"/>
          </ac:spMkLst>
        </pc:spChg>
        <pc:spChg chg="del">
          <ac:chgData name="Nabila Fakhruddin" userId="c0ef4a6658a92e41" providerId="LiveId" clId="{40FACEEF-F2CE-4573-94CC-158C75A560C2}" dt="2023-04-24T02:28:36.793" v="292" actId="478"/>
          <ac:spMkLst>
            <pc:docMk/>
            <pc:sldMk cId="222513544" sldId="348"/>
            <ac:spMk id="59" creationId="{B2297548-EBC0-BFCC-2BD3-6D5A7D71E140}"/>
          </ac:spMkLst>
        </pc:spChg>
        <pc:spChg chg="del mod">
          <ac:chgData name="Nabila Fakhruddin" userId="c0ef4a6658a92e41" providerId="LiveId" clId="{40FACEEF-F2CE-4573-94CC-158C75A560C2}" dt="2023-04-24T02:18:49.633" v="5" actId="478"/>
          <ac:spMkLst>
            <pc:docMk/>
            <pc:sldMk cId="222513544" sldId="348"/>
            <ac:spMk id="60" creationId="{6F812CC4-1E76-ECC5-DF2B-92B3AC3C1713}"/>
          </ac:spMkLst>
        </pc:spChg>
        <pc:grpChg chg="add mod">
          <ac:chgData name="Nabila Fakhruddin" userId="c0ef4a6658a92e41" providerId="LiveId" clId="{40FACEEF-F2CE-4573-94CC-158C75A560C2}" dt="2023-04-24T02:24:22.461" v="172" actId="164"/>
          <ac:grpSpMkLst>
            <pc:docMk/>
            <pc:sldMk cId="222513544" sldId="348"/>
            <ac:grpSpMk id="3" creationId="{DD3A434E-028B-4193-626D-F728F177AB3B}"/>
          </ac:grpSpMkLst>
        </pc:grpChg>
        <pc:grpChg chg="add mod">
          <ac:chgData name="Nabila Fakhruddin" userId="c0ef4a6658a92e41" providerId="LiveId" clId="{40FACEEF-F2CE-4573-94CC-158C75A560C2}" dt="2023-04-24T02:24:54.684" v="179" actId="1076"/>
          <ac:grpSpMkLst>
            <pc:docMk/>
            <pc:sldMk cId="222513544" sldId="348"/>
            <ac:grpSpMk id="4" creationId="{DC1DA6D9-13ED-AC1C-78D4-D6AC7127C5EF}"/>
          </ac:grpSpMkLst>
        </pc:grpChg>
        <pc:grpChg chg="add mod">
          <ac:chgData name="Nabila Fakhruddin" userId="c0ef4a6658a92e41" providerId="LiveId" clId="{40FACEEF-F2CE-4573-94CC-158C75A560C2}" dt="2023-04-24T02:25:46.347" v="190" actId="1076"/>
          <ac:grpSpMkLst>
            <pc:docMk/>
            <pc:sldMk cId="222513544" sldId="348"/>
            <ac:grpSpMk id="5" creationId="{D59EE158-58EE-642C-C528-49E16D422765}"/>
          </ac:grpSpMkLst>
        </pc:grpChg>
        <pc:grpChg chg="add mod">
          <ac:chgData name="Nabila Fakhruddin" userId="c0ef4a6658a92e41" providerId="LiveId" clId="{40FACEEF-F2CE-4573-94CC-158C75A560C2}" dt="2023-04-24T02:26:42.612" v="202" actId="1076"/>
          <ac:grpSpMkLst>
            <pc:docMk/>
            <pc:sldMk cId="222513544" sldId="348"/>
            <ac:grpSpMk id="6" creationId="{E06E81D2-CF53-D251-00E2-045C4529A8A4}"/>
          </ac:grpSpMkLst>
        </pc:grpChg>
        <pc:grpChg chg="add mod">
          <ac:chgData name="Nabila Fakhruddin" userId="c0ef4a6658a92e41" providerId="LiveId" clId="{40FACEEF-F2CE-4573-94CC-158C75A560C2}" dt="2023-04-24T02:26:50.298" v="203" actId="1076"/>
          <ac:grpSpMkLst>
            <pc:docMk/>
            <pc:sldMk cId="222513544" sldId="348"/>
            <ac:grpSpMk id="7" creationId="{8E41C4E1-A40C-FA7B-5A3C-53FAFDABE54E}"/>
          </ac:grpSpMkLst>
        </pc:grpChg>
        <pc:grpChg chg="add mod">
          <ac:chgData name="Nabila Fakhruddin" userId="c0ef4a6658a92e41" providerId="LiveId" clId="{40FACEEF-F2CE-4573-94CC-158C75A560C2}" dt="2023-04-24T02:27:25.162" v="208" actId="1076"/>
          <ac:grpSpMkLst>
            <pc:docMk/>
            <pc:sldMk cId="222513544" sldId="348"/>
            <ac:grpSpMk id="8" creationId="{CBB2B2AF-AE74-FD4C-B16F-C9500D20FF48}"/>
          </ac:grpSpMkLst>
        </pc:grpChg>
        <pc:grpChg chg="add mod">
          <ac:chgData name="Nabila Fakhruddin" userId="c0ef4a6658a92e41" providerId="LiveId" clId="{40FACEEF-F2CE-4573-94CC-158C75A560C2}" dt="2023-04-24T02:26:09.961" v="196" actId="164"/>
          <ac:grpSpMkLst>
            <pc:docMk/>
            <pc:sldMk cId="222513544" sldId="348"/>
            <ac:grpSpMk id="9" creationId="{5FC87A0C-5628-FB22-4242-5CC963AB3900}"/>
          </ac:grpSpMkLst>
        </pc:grpChg>
        <pc:grpChg chg="add mod">
          <ac:chgData name="Nabila Fakhruddin" userId="c0ef4a6658a92e41" providerId="LiveId" clId="{40FACEEF-F2CE-4573-94CC-158C75A560C2}" dt="2023-04-24T02:26:58.381" v="205" actId="1076"/>
          <ac:grpSpMkLst>
            <pc:docMk/>
            <pc:sldMk cId="222513544" sldId="348"/>
            <ac:grpSpMk id="10" creationId="{BBBDCD6C-2599-45AA-C4F8-84E5FE6EA3C4}"/>
          </ac:grpSpMkLst>
        </pc:grpChg>
        <pc:grpChg chg="add mod">
          <ac:chgData name="Nabila Fakhruddin" userId="c0ef4a6658a92e41" providerId="LiveId" clId="{40FACEEF-F2CE-4573-94CC-158C75A560C2}" dt="2023-04-24T02:27:20.182" v="207" actId="1076"/>
          <ac:grpSpMkLst>
            <pc:docMk/>
            <pc:sldMk cId="222513544" sldId="348"/>
            <ac:grpSpMk id="13" creationId="{7879FFF0-1270-62E6-0581-75F5A41F512B}"/>
          </ac:grpSpMkLst>
        </pc:grpChg>
      </pc:sldChg>
      <pc:sldChg chg="ord">
        <pc:chgData name="Nabila Fakhruddin" userId="c0ef4a6658a92e41" providerId="LiveId" clId="{40FACEEF-F2CE-4573-94CC-158C75A560C2}" dt="2023-04-24T02:35:43.048" v="303"/>
        <pc:sldMkLst>
          <pc:docMk/>
          <pc:sldMk cId="86865270" sldId="349"/>
        </pc:sldMkLst>
      </pc:sldChg>
      <pc:sldChg chg="delSp add del setBg delDesignElem">
        <pc:chgData name="Nabila Fakhruddin" userId="c0ef4a6658a92e41" providerId="LiveId" clId="{40FACEEF-F2CE-4573-94CC-158C75A560C2}" dt="2023-04-24T02:29:44.814" v="301" actId="47"/>
        <pc:sldMkLst>
          <pc:docMk/>
          <pc:sldMk cId="3318460732" sldId="352"/>
        </pc:sldMkLst>
        <pc:spChg chg="del">
          <ac:chgData name="Nabila Fakhruddin" userId="c0ef4a6658a92e41" providerId="LiveId" clId="{40FACEEF-F2CE-4573-94CC-158C75A560C2}" dt="2023-04-24T02:16:27.290" v="1"/>
          <ac:spMkLst>
            <pc:docMk/>
            <pc:sldMk cId="3318460732" sldId="352"/>
            <ac:spMk id="33" creationId="{084966D2-3C9B-4F47-8231-1DEC33D3BDFE}"/>
          </ac:spMkLst>
        </pc:spChg>
        <pc:grpChg chg="del">
          <ac:chgData name="Nabila Fakhruddin" userId="c0ef4a6658a92e41" providerId="LiveId" clId="{40FACEEF-F2CE-4573-94CC-158C75A560C2}" dt="2023-04-24T02:16:27.290" v="1"/>
          <ac:grpSpMkLst>
            <pc:docMk/>
            <pc:sldMk cId="3318460732" sldId="352"/>
            <ac:grpSpMk id="17" creationId="{089D35B1-0ED5-4358-8CAE-A9E49412AAA1}"/>
          </ac:grpSpMkLst>
        </pc:grpChg>
        <pc:grpChg chg="del">
          <ac:chgData name="Nabila Fakhruddin" userId="c0ef4a6658a92e41" providerId="LiveId" clId="{40FACEEF-F2CE-4573-94CC-158C75A560C2}" dt="2023-04-24T02:16:27.290" v="1"/>
          <ac:grpSpMkLst>
            <pc:docMk/>
            <pc:sldMk cId="3318460732" sldId="352"/>
            <ac:grpSpMk id="25" creationId="{DD65B30C-427F-449E-B039-E288E85D8AFA}"/>
          </ac:grpSpMkLst>
        </pc:gr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6B074B-0901-40CE-BCF6-7A8E065D0CB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C6FF22-2B35-44E0-8681-EA61CAC9FB9F}">
      <dgm:prSet custT="1"/>
      <dgm:spPr/>
      <dgm:t>
        <a:bodyPr/>
        <a:lstStyle/>
        <a:p>
          <a:pPr>
            <a:defRPr cap="all"/>
          </a:pPr>
          <a:r>
            <a:rPr lang="en-US" sz="1400" cap="none" dirty="0"/>
            <a:t>Based on our analysis of accuracy and f1-weighted score based on 3 fold Cross Validation, </a:t>
          </a:r>
          <a:r>
            <a:rPr lang="en-US" sz="1400" b="1" cap="none" dirty="0"/>
            <a:t>Random forest </a:t>
          </a:r>
          <a:r>
            <a:rPr lang="en-US" sz="1400" cap="none" dirty="0"/>
            <a:t>gives the most accurate results.</a:t>
          </a:r>
        </a:p>
      </dgm:t>
    </dgm:pt>
    <dgm:pt modelId="{73E9C45F-61A3-4C1D-B2D9-CECA907CE2E4}" type="parTrans" cxnId="{4FA52313-A339-4498-8D7C-BDB272A444B2}">
      <dgm:prSet/>
      <dgm:spPr/>
      <dgm:t>
        <a:bodyPr/>
        <a:lstStyle/>
        <a:p>
          <a:endParaRPr lang="en-US"/>
        </a:p>
      </dgm:t>
    </dgm:pt>
    <dgm:pt modelId="{0E8F055C-FFF3-493E-8FCB-20B5842FA572}" type="sibTrans" cxnId="{4FA52313-A339-4498-8D7C-BDB272A444B2}">
      <dgm:prSet/>
      <dgm:spPr/>
      <dgm:t>
        <a:bodyPr/>
        <a:lstStyle/>
        <a:p>
          <a:endParaRPr lang="en-US"/>
        </a:p>
      </dgm:t>
    </dgm:pt>
    <dgm:pt modelId="{B7D0FCFC-9F94-4AC9-8C13-1B67CF88057A}">
      <dgm:prSet custT="1"/>
      <dgm:spPr/>
      <dgm:t>
        <a:bodyPr/>
        <a:lstStyle/>
        <a:p>
          <a:pPr>
            <a:defRPr cap="all"/>
          </a:pPr>
          <a:r>
            <a:rPr lang="en-US" sz="1200" dirty="0"/>
            <a:t>Test Accuracy : 79.2%</a:t>
          </a:r>
        </a:p>
      </dgm:t>
    </dgm:pt>
    <dgm:pt modelId="{BA3DD811-7ED5-4941-A429-800338AA1717}" type="parTrans" cxnId="{F46231FB-5F08-4AAE-B147-3C03FB85E1B0}">
      <dgm:prSet/>
      <dgm:spPr/>
      <dgm:t>
        <a:bodyPr/>
        <a:lstStyle/>
        <a:p>
          <a:endParaRPr lang="en-US"/>
        </a:p>
      </dgm:t>
    </dgm:pt>
    <dgm:pt modelId="{1B6DCB64-75A1-46E8-847A-DA5BF792E83C}" type="sibTrans" cxnId="{F46231FB-5F08-4AAE-B147-3C03FB85E1B0}">
      <dgm:prSet/>
      <dgm:spPr/>
      <dgm:t>
        <a:bodyPr/>
        <a:lstStyle/>
        <a:p>
          <a:endParaRPr lang="en-US"/>
        </a:p>
      </dgm:t>
    </dgm:pt>
    <dgm:pt modelId="{48C0BBDE-E5ED-4A2B-90E8-C2D27D9878D1}">
      <dgm:prSet custT="1"/>
      <dgm:spPr/>
      <dgm:t>
        <a:bodyPr/>
        <a:lstStyle/>
        <a:p>
          <a:pPr>
            <a:defRPr cap="all"/>
          </a:pPr>
          <a:r>
            <a:rPr lang="en-US" sz="1200" dirty="0"/>
            <a:t>Test F1 Weighted : 77.7%</a:t>
          </a:r>
        </a:p>
      </dgm:t>
    </dgm:pt>
    <dgm:pt modelId="{5BAB98A9-C4D8-419D-A271-A8AFDA983602}" type="parTrans" cxnId="{E7E6FBB0-A702-4A83-9EEC-B7DF71F547BA}">
      <dgm:prSet/>
      <dgm:spPr/>
      <dgm:t>
        <a:bodyPr/>
        <a:lstStyle/>
        <a:p>
          <a:endParaRPr lang="en-US"/>
        </a:p>
      </dgm:t>
    </dgm:pt>
    <dgm:pt modelId="{7692DA2E-0BF0-46C0-BF6B-24E796C6DB83}" type="sibTrans" cxnId="{E7E6FBB0-A702-4A83-9EEC-B7DF71F547BA}">
      <dgm:prSet/>
      <dgm:spPr/>
      <dgm:t>
        <a:bodyPr/>
        <a:lstStyle/>
        <a:p>
          <a:endParaRPr lang="en-US"/>
        </a:p>
      </dgm:t>
    </dgm:pt>
    <dgm:pt modelId="{D4356B8A-8FB4-4303-880F-0305A3EB7D87}" type="pres">
      <dgm:prSet presAssocID="{6B6B074B-0901-40CE-BCF6-7A8E065D0CBD}" presName="root" presStyleCnt="0">
        <dgm:presLayoutVars>
          <dgm:dir/>
          <dgm:resizeHandles val="exact"/>
        </dgm:presLayoutVars>
      </dgm:prSet>
      <dgm:spPr/>
    </dgm:pt>
    <dgm:pt modelId="{E81C354B-33F1-40B9-B8A1-C24DC40C3BD6}" type="pres">
      <dgm:prSet presAssocID="{22C6FF22-2B35-44E0-8681-EA61CAC9FB9F}" presName="compNode" presStyleCnt="0"/>
      <dgm:spPr/>
    </dgm:pt>
    <dgm:pt modelId="{C9AA5BFB-6423-4A0B-A8FE-ABD12A63DB05}" type="pres">
      <dgm:prSet presAssocID="{22C6FF22-2B35-44E0-8681-EA61CAC9FB9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37A8410-46F4-4AC7-BA77-7B12F828F249}" type="pres">
      <dgm:prSet presAssocID="{22C6FF22-2B35-44E0-8681-EA61CAC9FB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A22494AB-8224-47F5-918C-6A2C7121F859}" type="pres">
      <dgm:prSet presAssocID="{22C6FF22-2B35-44E0-8681-EA61CAC9FB9F}" presName="spaceRect" presStyleCnt="0"/>
      <dgm:spPr/>
    </dgm:pt>
    <dgm:pt modelId="{817E56A8-2455-4A21-B7DF-2A984FA6C8E7}" type="pres">
      <dgm:prSet presAssocID="{22C6FF22-2B35-44E0-8681-EA61CAC9FB9F}" presName="textRect" presStyleLbl="revTx" presStyleIdx="0" presStyleCnt="3">
        <dgm:presLayoutVars>
          <dgm:chMax val="1"/>
          <dgm:chPref val="1"/>
        </dgm:presLayoutVars>
      </dgm:prSet>
      <dgm:spPr/>
    </dgm:pt>
    <dgm:pt modelId="{EDCA4B7E-55B0-45B5-8E51-233FCFCE42C5}" type="pres">
      <dgm:prSet presAssocID="{0E8F055C-FFF3-493E-8FCB-20B5842FA572}" presName="sibTrans" presStyleCnt="0"/>
      <dgm:spPr/>
    </dgm:pt>
    <dgm:pt modelId="{314956FE-CBB2-4D56-A45F-D396E0E5E2D0}" type="pres">
      <dgm:prSet presAssocID="{B7D0FCFC-9F94-4AC9-8C13-1B67CF88057A}" presName="compNode" presStyleCnt="0"/>
      <dgm:spPr/>
    </dgm:pt>
    <dgm:pt modelId="{4BB0107F-536D-4381-A825-C5E2D7B307F6}" type="pres">
      <dgm:prSet presAssocID="{B7D0FCFC-9F94-4AC9-8C13-1B67CF88057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B477D08-2F1D-4834-87CD-196888884026}" type="pres">
      <dgm:prSet presAssocID="{B7D0FCFC-9F94-4AC9-8C13-1B67CF8805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3C510F8-779F-46BA-B727-F8E5F2316866}" type="pres">
      <dgm:prSet presAssocID="{B7D0FCFC-9F94-4AC9-8C13-1B67CF88057A}" presName="spaceRect" presStyleCnt="0"/>
      <dgm:spPr/>
    </dgm:pt>
    <dgm:pt modelId="{8849DDA6-D096-4792-8180-9197D800BCED}" type="pres">
      <dgm:prSet presAssocID="{B7D0FCFC-9F94-4AC9-8C13-1B67CF88057A}" presName="textRect" presStyleLbl="revTx" presStyleIdx="1" presStyleCnt="3">
        <dgm:presLayoutVars>
          <dgm:chMax val="1"/>
          <dgm:chPref val="1"/>
        </dgm:presLayoutVars>
      </dgm:prSet>
      <dgm:spPr/>
    </dgm:pt>
    <dgm:pt modelId="{6B41C2D3-2618-497F-9626-5489A5B74A92}" type="pres">
      <dgm:prSet presAssocID="{1B6DCB64-75A1-46E8-847A-DA5BF792E83C}" presName="sibTrans" presStyleCnt="0"/>
      <dgm:spPr/>
    </dgm:pt>
    <dgm:pt modelId="{B91B9B76-FC38-4A54-83F3-0CD2012CBEE4}" type="pres">
      <dgm:prSet presAssocID="{48C0BBDE-E5ED-4A2B-90E8-C2D27D9878D1}" presName="compNode" presStyleCnt="0"/>
      <dgm:spPr/>
    </dgm:pt>
    <dgm:pt modelId="{9F65900C-033B-436B-A342-57529A3D8B76}" type="pres">
      <dgm:prSet presAssocID="{48C0BBDE-E5ED-4A2B-90E8-C2D27D9878D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E388C1E-60F0-4862-91EF-B3AFA0E4ED44}" type="pres">
      <dgm:prSet presAssocID="{48C0BBDE-E5ED-4A2B-90E8-C2D27D9878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024AB13-2B8B-47EB-9830-3AD108B2B3F9}" type="pres">
      <dgm:prSet presAssocID="{48C0BBDE-E5ED-4A2B-90E8-C2D27D9878D1}" presName="spaceRect" presStyleCnt="0"/>
      <dgm:spPr/>
    </dgm:pt>
    <dgm:pt modelId="{014ED9CE-CD35-4B58-A4DC-D08E2E3467E2}" type="pres">
      <dgm:prSet presAssocID="{48C0BBDE-E5ED-4A2B-90E8-C2D27D9878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125309-2FB9-460E-9262-ED2F731BA0A8}" type="presOf" srcId="{22C6FF22-2B35-44E0-8681-EA61CAC9FB9F}" destId="{817E56A8-2455-4A21-B7DF-2A984FA6C8E7}" srcOrd="0" destOrd="0" presId="urn:microsoft.com/office/officeart/2018/5/layout/IconLeafLabelList"/>
    <dgm:cxn modelId="{2A518A09-4A63-4E72-8982-D958ED4FC99E}" type="presOf" srcId="{B7D0FCFC-9F94-4AC9-8C13-1B67CF88057A}" destId="{8849DDA6-D096-4792-8180-9197D800BCED}" srcOrd="0" destOrd="0" presId="urn:microsoft.com/office/officeart/2018/5/layout/IconLeafLabelList"/>
    <dgm:cxn modelId="{4FA52313-A339-4498-8D7C-BDB272A444B2}" srcId="{6B6B074B-0901-40CE-BCF6-7A8E065D0CBD}" destId="{22C6FF22-2B35-44E0-8681-EA61CAC9FB9F}" srcOrd="0" destOrd="0" parTransId="{73E9C45F-61A3-4C1D-B2D9-CECA907CE2E4}" sibTransId="{0E8F055C-FFF3-493E-8FCB-20B5842FA572}"/>
    <dgm:cxn modelId="{E7EF6578-181E-4F76-85CD-07B2BBA08484}" type="presOf" srcId="{48C0BBDE-E5ED-4A2B-90E8-C2D27D9878D1}" destId="{014ED9CE-CD35-4B58-A4DC-D08E2E3467E2}" srcOrd="0" destOrd="0" presId="urn:microsoft.com/office/officeart/2018/5/layout/IconLeafLabelList"/>
    <dgm:cxn modelId="{CA2F7A5A-FB97-427D-A7B7-5D7852CF974C}" type="presOf" srcId="{6B6B074B-0901-40CE-BCF6-7A8E065D0CBD}" destId="{D4356B8A-8FB4-4303-880F-0305A3EB7D87}" srcOrd="0" destOrd="0" presId="urn:microsoft.com/office/officeart/2018/5/layout/IconLeafLabelList"/>
    <dgm:cxn modelId="{E7E6FBB0-A702-4A83-9EEC-B7DF71F547BA}" srcId="{6B6B074B-0901-40CE-BCF6-7A8E065D0CBD}" destId="{48C0BBDE-E5ED-4A2B-90E8-C2D27D9878D1}" srcOrd="2" destOrd="0" parTransId="{5BAB98A9-C4D8-419D-A271-A8AFDA983602}" sibTransId="{7692DA2E-0BF0-46C0-BF6B-24E796C6DB83}"/>
    <dgm:cxn modelId="{F46231FB-5F08-4AAE-B147-3C03FB85E1B0}" srcId="{6B6B074B-0901-40CE-BCF6-7A8E065D0CBD}" destId="{B7D0FCFC-9F94-4AC9-8C13-1B67CF88057A}" srcOrd="1" destOrd="0" parTransId="{BA3DD811-7ED5-4941-A429-800338AA1717}" sibTransId="{1B6DCB64-75A1-46E8-847A-DA5BF792E83C}"/>
    <dgm:cxn modelId="{87762310-CE5A-4229-B863-92862C002AEA}" type="presParOf" srcId="{D4356B8A-8FB4-4303-880F-0305A3EB7D87}" destId="{E81C354B-33F1-40B9-B8A1-C24DC40C3BD6}" srcOrd="0" destOrd="0" presId="urn:microsoft.com/office/officeart/2018/5/layout/IconLeafLabelList"/>
    <dgm:cxn modelId="{B3E80C39-1B77-4F06-9C27-D74CF199EEF6}" type="presParOf" srcId="{E81C354B-33F1-40B9-B8A1-C24DC40C3BD6}" destId="{C9AA5BFB-6423-4A0B-A8FE-ABD12A63DB05}" srcOrd="0" destOrd="0" presId="urn:microsoft.com/office/officeart/2018/5/layout/IconLeafLabelList"/>
    <dgm:cxn modelId="{642B655C-7D41-46C0-8210-4FFEFF127E67}" type="presParOf" srcId="{E81C354B-33F1-40B9-B8A1-C24DC40C3BD6}" destId="{D37A8410-46F4-4AC7-BA77-7B12F828F249}" srcOrd="1" destOrd="0" presId="urn:microsoft.com/office/officeart/2018/5/layout/IconLeafLabelList"/>
    <dgm:cxn modelId="{5D3CC758-6C09-4219-BF38-6E10721DCED2}" type="presParOf" srcId="{E81C354B-33F1-40B9-B8A1-C24DC40C3BD6}" destId="{A22494AB-8224-47F5-918C-6A2C7121F859}" srcOrd="2" destOrd="0" presId="urn:microsoft.com/office/officeart/2018/5/layout/IconLeafLabelList"/>
    <dgm:cxn modelId="{FA22440F-C671-4EDC-9E74-BE9C1EB895D6}" type="presParOf" srcId="{E81C354B-33F1-40B9-B8A1-C24DC40C3BD6}" destId="{817E56A8-2455-4A21-B7DF-2A984FA6C8E7}" srcOrd="3" destOrd="0" presId="urn:microsoft.com/office/officeart/2018/5/layout/IconLeafLabelList"/>
    <dgm:cxn modelId="{40DE0260-17C3-4057-B4E0-934A2A38196D}" type="presParOf" srcId="{D4356B8A-8FB4-4303-880F-0305A3EB7D87}" destId="{EDCA4B7E-55B0-45B5-8E51-233FCFCE42C5}" srcOrd="1" destOrd="0" presId="urn:microsoft.com/office/officeart/2018/5/layout/IconLeafLabelList"/>
    <dgm:cxn modelId="{FCBA202B-0986-4E65-AE63-23E38386E4EA}" type="presParOf" srcId="{D4356B8A-8FB4-4303-880F-0305A3EB7D87}" destId="{314956FE-CBB2-4D56-A45F-D396E0E5E2D0}" srcOrd="2" destOrd="0" presId="urn:microsoft.com/office/officeart/2018/5/layout/IconLeafLabelList"/>
    <dgm:cxn modelId="{97006F49-A250-4AB8-8175-956283FC522E}" type="presParOf" srcId="{314956FE-CBB2-4D56-A45F-D396E0E5E2D0}" destId="{4BB0107F-536D-4381-A825-C5E2D7B307F6}" srcOrd="0" destOrd="0" presId="urn:microsoft.com/office/officeart/2018/5/layout/IconLeafLabelList"/>
    <dgm:cxn modelId="{E27CA929-BAC9-42F7-A6CA-024EB749DA80}" type="presParOf" srcId="{314956FE-CBB2-4D56-A45F-D396E0E5E2D0}" destId="{4B477D08-2F1D-4834-87CD-196888884026}" srcOrd="1" destOrd="0" presId="urn:microsoft.com/office/officeart/2018/5/layout/IconLeafLabelList"/>
    <dgm:cxn modelId="{D3E9B8BC-A774-4885-9225-02147E1DBEBB}" type="presParOf" srcId="{314956FE-CBB2-4D56-A45F-D396E0E5E2D0}" destId="{33C510F8-779F-46BA-B727-F8E5F2316866}" srcOrd="2" destOrd="0" presId="urn:microsoft.com/office/officeart/2018/5/layout/IconLeafLabelList"/>
    <dgm:cxn modelId="{96799287-EB3D-4C31-B461-620B536672EB}" type="presParOf" srcId="{314956FE-CBB2-4D56-A45F-D396E0E5E2D0}" destId="{8849DDA6-D096-4792-8180-9197D800BCED}" srcOrd="3" destOrd="0" presId="urn:microsoft.com/office/officeart/2018/5/layout/IconLeafLabelList"/>
    <dgm:cxn modelId="{D94A8BCD-608B-4E71-85D7-1B6010FF307A}" type="presParOf" srcId="{D4356B8A-8FB4-4303-880F-0305A3EB7D87}" destId="{6B41C2D3-2618-497F-9626-5489A5B74A92}" srcOrd="3" destOrd="0" presId="urn:microsoft.com/office/officeart/2018/5/layout/IconLeafLabelList"/>
    <dgm:cxn modelId="{350EE11A-8C8C-484E-8A74-B6F6F1ED377E}" type="presParOf" srcId="{D4356B8A-8FB4-4303-880F-0305A3EB7D87}" destId="{B91B9B76-FC38-4A54-83F3-0CD2012CBEE4}" srcOrd="4" destOrd="0" presId="urn:microsoft.com/office/officeart/2018/5/layout/IconLeafLabelList"/>
    <dgm:cxn modelId="{07440243-954B-4A5B-A296-C5A7A0C6845A}" type="presParOf" srcId="{B91B9B76-FC38-4A54-83F3-0CD2012CBEE4}" destId="{9F65900C-033B-436B-A342-57529A3D8B76}" srcOrd="0" destOrd="0" presId="urn:microsoft.com/office/officeart/2018/5/layout/IconLeafLabelList"/>
    <dgm:cxn modelId="{5FE036C3-FD5F-424B-998E-F23729F21647}" type="presParOf" srcId="{B91B9B76-FC38-4A54-83F3-0CD2012CBEE4}" destId="{1E388C1E-60F0-4862-91EF-B3AFA0E4ED44}" srcOrd="1" destOrd="0" presId="urn:microsoft.com/office/officeart/2018/5/layout/IconLeafLabelList"/>
    <dgm:cxn modelId="{8F3C0699-3927-4678-8D5F-42C2F76D3B9A}" type="presParOf" srcId="{B91B9B76-FC38-4A54-83F3-0CD2012CBEE4}" destId="{6024AB13-2B8B-47EB-9830-3AD108B2B3F9}" srcOrd="2" destOrd="0" presId="urn:microsoft.com/office/officeart/2018/5/layout/IconLeafLabelList"/>
    <dgm:cxn modelId="{89B60D2B-8FA2-465A-AE52-928CD71FE938}" type="presParOf" srcId="{B91B9B76-FC38-4A54-83F3-0CD2012CBEE4}" destId="{014ED9CE-CD35-4B58-A4DC-D08E2E3467E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A5BFB-6423-4A0B-A8FE-ABD12A63DB05}">
      <dsp:nvSpPr>
        <dsp:cNvPr id="0" name=""/>
        <dsp:cNvSpPr/>
      </dsp:nvSpPr>
      <dsp:spPr>
        <a:xfrm>
          <a:off x="632808" y="17549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A8410-46F4-4AC7-BA77-7B12F828F249}">
      <dsp:nvSpPr>
        <dsp:cNvPr id="0" name=""/>
        <dsp:cNvSpPr/>
      </dsp:nvSpPr>
      <dsp:spPr>
        <a:xfrm>
          <a:off x="910683" y="295424"/>
          <a:ext cx="748125" cy="74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E56A8-2455-4A21-B7DF-2A984FA6C8E7}">
      <dsp:nvSpPr>
        <dsp:cNvPr id="0" name=""/>
        <dsp:cNvSpPr/>
      </dsp:nvSpPr>
      <dsp:spPr>
        <a:xfrm>
          <a:off x="215995" y="1727549"/>
          <a:ext cx="21375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cap="none" dirty="0"/>
            <a:t>Based on our analysis of accuracy and f1-weighted score based on 3 fold Cross Validation, </a:t>
          </a:r>
          <a:r>
            <a:rPr lang="en-US" sz="1400" b="1" kern="1200" cap="none" dirty="0"/>
            <a:t>Random forest </a:t>
          </a:r>
          <a:r>
            <a:rPr lang="en-US" sz="1400" kern="1200" cap="none" dirty="0"/>
            <a:t>gives the most accurate results.</a:t>
          </a:r>
        </a:p>
      </dsp:txBody>
      <dsp:txXfrm>
        <a:off x="215995" y="1727549"/>
        <a:ext cx="2137500" cy="1192500"/>
      </dsp:txXfrm>
    </dsp:sp>
    <dsp:sp modelId="{4BB0107F-536D-4381-A825-C5E2D7B307F6}">
      <dsp:nvSpPr>
        <dsp:cNvPr id="0" name=""/>
        <dsp:cNvSpPr/>
      </dsp:nvSpPr>
      <dsp:spPr>
        <a:xfrm>
          <a:off x="3144370" y="17549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77D08-2F1D-4834-87CD-196888884026}">
      <dsp:nvSpPr>
        <dsp:cNvPr id="0" name=""/>
        <dsp:cNvSpPr/>
      </dsp:nvSpPr>
      <dsp:spPr>
        <a:xfrm>
          <a:off x="3422245" y="295424"/>
          <a:ext cx="748125" cy="74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9DDA6-D096-4792-8180-9197D800BCED}">
      <dsp:nvSpPr>
        <dsp:cNvPr id="0" name=""/>
        <dsp:cNvSpPr/>
      </dsp:nvSpPr>
      <dsp:spPr>
        <a:xfrm>
          <a:off x="2727558" y="1727549"/>
          <a:ext cx="21375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Test Accuracy : 79.2%</a:t>
          </a:r>
        </a:p>
      </dsp:txBody>
      <dsp:txXfrm>
        <a:off x="2727558" y="1727549"/>
        <a:ext cx="2137500" cy="1192500"/>
      </dsp:txXfrm>
    </dsp:sp>
    <dsp:sp modelId="{9F65900C-033B-436B-A342-57529A3D8B76}">
      <dsp:nvSpPr>
        <dsp:cNvPr id="0" name=""/>
        <dsp:cNvSpPr/>
      </dsp:nvSpPr>
      <dsp:spPr>
        <a:xfrm>
          <a:off x="5655933" y="17549"/>
          <a:ext cx="1303875" cy="1303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88C1E-60F0-4862-91EF-B3AFA0E4ED44}">
      <dsp:nvSpPr>
        <dsp:cNvPr id="0" name=""/>
        <dsp:cNvSpPr/>
      </dsp:nvSpPr>
      <dsp:spPr>
        <a:xfrm>
          <a:off x="5933808" y="295424"/>
          <a:ext cx="748125" cy="74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ED9CE-CD35-4B58-A4DC-D08E2E3467E2}">
      <dsp:nvSpPr>
        <dsp:cNvPr id="0" name=""/>
        <dsp:cNvSpPr/>
      </dsp:nvSpPr>
      <dsp:spPr>
        <a:xfrm>
          <a:off x="5239120" y="1727549"/>
          <a:ext cx="2137500" cy="11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Test F1 Weighted : 77.7%</a:t>
          </a:r>
        </a:p>
      </dsp:txBody>
      <dsp:txXfrm>
        <a:off x="5239120" y="1727549"/>
        <a:ext cx="2137500" cy="119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7aaa41fe9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7aaa41fe9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292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083f33e91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083f33e91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2808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27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964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5062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8287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647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56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8623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214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6234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423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7615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316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4578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7149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4492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502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712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964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940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816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2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590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22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4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30" r:id="rId23"/>
    <p:sldLayoutId id="2147483731" r:id="rId24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Picture 484" descr="Close up of song composition">
            <a:extLst>
              <a:ext uri="{FF2B5EF4-FFF2-40B4-BE49-F238E27FC236}">
                <a16:creationId xmlns:a16="http://schemas.microsoft.com/office/drawing/2014/main" id="{C5C3274F-0D79-3285-4E6F-87F8BF653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77" b="15523"/>
          <a:stretch/>
        </p:blipFill>
        <p:spPr>
          <a:xfrm>
            <a:off x="0" y="33574"/>
            <a:ext cx="9143980" cy="5143490"/>
          </a:xfrm>
          <a:prstGeom prst="rect">
            <a:avLst/>
          </a:prstGeom>
        </p:spPr>
      </p:pic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2196300" y="1035051"/>
            <a:ext cx="6430967" cy="196214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Analysis of Musical Tracks</a:t>
            </a:r>
          </a:p>
        </p:txBody>
      </p: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0A3EF779-83DD-4EB0-9F4C-7304381A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490" name="Freeform 6">
              <a:extLst>
                <a:ext uri="{FF2B5EF4-FFF2-40B4-BE49-F238E27FC236}">
                  <a16:creationId xmlns:a16="http://schemas.microsoft.com/office/drawing/2014/main" id="{772C8C0C-10E0-4305-95B6-F0A11F0AD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rgbClr val="30ACE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1" name="Freeform 7">
              <a:extLst>
                <a:ext uri="{FF2B5EF4-FFF2-40B4-BE49-F238E27FC236}">
                  <a16:creationId xmlns:a16="http://schemas.microsoft.com/office/drawing/2014/main" id="{ED6F480D-2F2A-4E97-B196-39B35C4BF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Freeform 9">
              <a:extLst>
                <a:ext uri="{FF2B5EF4-FFF2-40B4-BE49-F238E27FC236}">
                  <a16:creationId xmlns:a16="http://schemas.microsoft.com/office/drawing/2014/main" id="{65ACA5CB-4926-4AA1-8B0D-0A8C294D3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" name="Freeform 10">
              <a:extLst>
                <a:ext uri="{FF2B5EF4-FFF2-40B4-BE49-F238E27FC236}">
                  <a16:creationId xmlns:a16="http://schemas.microsoft.com/office/drawing/2014/main" id="{1FC1EC6E-AED1-4539-B157-05226499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30ACEC">
                <a:lumMod val="50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4" name="Freeform 11">
              <a:extLst>
                <a:ext uri="{FF2B5EF4-FFF2-40B4-BE49-F238E27FC236}">
                  <a16:creationId xmlns:a16="http://schemas.microsoft.com/office/drawing/2014/main" id="{F5C22045-92BD-4CA1-A655-5ADD00283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ACEC">
                <a:lumMod val="7500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5" name="Freeform 12">
              <a:extLst>
                <a:ext uri="{FF2B5EF4-FFF2-40B4-BE49-F238E27FC236}">
                  <a16:creationId xmlns:a16="http://schemas.microsoft.com/office/drawing/2014/main" id="{F130A56D-449A-4985-94CD-B749D51FF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>
            <a:spLocks noGrp="1"/>
          </p:cNvSpPr>
          <p:nvPr>
            <p:ph type="title"/>
          </p:nvPr>
        </p:nvSpPr>
        <p:spPr>
          <a:xfrm>
            <a:off x="3378595" y="151928"/>
            <a:ext cx="32735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4" name="Google Shape;704;p81"/>
          <p:cNvSpPr txBox="1">
            <a:spLocks noGrp="1"/>
          </p:cNvSpPr>
          <p:nvPr>
            <p:ph type="subTitle" idx="1"/>
          </p:nvPr>
        </p:nvSpPr>
        <p:spPr>
          <a:xfrm>
            <a:off x="5322058" y="3068526"/>
            <a:ext cx="19450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of records in train and test splits.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EBE18D-4FED-0922-7062-4158A59F0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952500"/>
            <a:ext cx="3251200" cy="32385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9D9912-D131-241F-60CF-9180B8E7B215}"/>
              </a:ext>
            </a:extLst>
          </p:cNvPr>
          <p:cNvCxnSpPr/>
          <p:nvPr/>
        </p:nvCxnSpPr>
        <p:spPr>
          <a:xfrm flipH="1">
            <a:off x="4738255" y="3380976"/>
            <a:ext cx="554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2C80E3-E4F6-F490-24CB-FABAEA77F6A8}"/>
              </a:ext>
            </a:extLst>
          </p:cNvPr>
          <p:cNvSpPr txBox="1"/>
          <p:nvPr/>
        </p:nvSpPr>
        <p:spPr>
          <a:xfrm>
            <a:off x="5322058" y="1172126"/>
            <a:ext cx="2708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Since the Classes are imbalanced, used stratified sampling to create balanced spit of each class in training and testing sets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06"/>
          <p:cNvSpPr txBox="1">
            <a:spLocks noGrp="1"/>
          </p:cNvSpPr>
          <p:nvPr>
            <p:ph type="title"/>
          </p:nvPr>
        </p:nvSpPr>
        <p:spPr>
          <a:xfrm>
            <a:off x="2452391" y="181454"/>
            <a:ext cx="45727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Pre-processing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0" name="Google Shape;1330;p106"/>
          <p:cNvSpPr txBox="1">
            <a:spLocks noGrp="1"/>
          </p:cNvSpPr>
          <p:nvPr>
            <p:ph type="title" idx="4294967295"/>
          </p:nvPr>
        </p:nvSpPr>
        <p:spPr>
          <a:xfrm>
            <a:off x="3485459" y="1059656"/>
            <a:ext cx="2874962" cy="474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Stemming - Porter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331" name="Google Shape;1331;p106"/>
          <p:cNvSpPr txBox="1">
            <a:spLocks noGrp="1"/>
          </p:cNvSpPr>
          <p:nvPr>
            <p:ph type="subTitle" idx="4294967295"/>
          </p:nvPr>
        </p:nvSpPr>
        <p:spPr>
          <a:xfrm>
            <a:off x="3485459" y="1283315"/>
            <a:ext cx="2506662" cy="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en-US" sz="1000" dirty="0"/>
              <a:t>Remove the suffixes from an English word and obtain its stem</a:t>
            </a:r>
          </a:p>
          <a:p>
            <a:pPr marL="0" lv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en" sz="1000" dirty="0">
                <a:solidFill>
                  <a:schemeClr val="dk1"/>
                </a:solidFill>
              </a:rPr>
              <a:t>Vocab Size: 27,926</a:t>
            </a: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1332" name="Google Shape;1332;p106"/>
          <p:cNvSpPr txBox="1">
            <a:spLocks noGrp="1"/>
          </p:cNvSpPr>
          <p:nvPr>
            <p:ph type="title" idx="4294967295"/>
          </p:nvPr>
        </p:nvSpPr>
        <p:spPr>
          <a:xfrm>
            <a:off x="3563428" y="3691456"/>
            <a:ext cx="2690812" cy="81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</a:rPr>
              <a:t>Raw Words</a:t>
            </a:r>
            <a:br>
              <a:rPr lang="en-US" sz="2400" dirty="0">
                <a:solidFill>
                  <a:schemeClr val="accent1"/>
                </a:solidFill>
              </a:rPr>
            </a:br>
            <a:r>
              <a:rPr lang="en-US" sz="1000" dirty="0">
                <a:ea typeface="Montserrat"/>
                <a:cs typeface="Montserrat"/>
                <a:sym typeface="Montserrat"/>
              </a:rPr>
              <a:t>Vocab Size 35,759</a:t>
            </a:r>
            <a:endParaRPr sz="1000" dirty="0">
              <a:ea typeface="Montserrat"/>
              <a:cs typeface="Montserrat"/>
              <a:sym typeface="Montserrat"/>
            </a:endParaRPr>
          </a:p>
        </p:txBody>
      </p:sp>
      <p:sp>
        <p:nvSpPr>
          <p:cNvPr id="1334" name="Google Shape;1334;p106"/>
          <p:cNvSpPr txBox="1">
            <a:spLocks noGrp="1"/>
          </p:cNvSpPr>
          <p:nvPr>
            <p:ph type="title" idx="4294967295"/>
          </p:nvPr>
        </p:nvSpPr>
        <p:spPr>
          <a:xfrm>
            <a:off x="3527805" y="2352675"/>
            <a:ext cx="2689225" cy="438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Stemming - Snowball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336" name="Google Shape;1336;p106"/>
          <p:cNvSpPr txBox="1">
            <a:spLocks noGrp="1"/>
          </p:cNvSpPr>
          <p:nvPr>
            <p:ph type="title" idx="4294967295"/>
          </p:nvPr>
        </p:nvSpPr>
        <p:spPr>
          <a:xfrm>
            <a:off x="769066" y="2547551"/>
            <a:ext cx="1287463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</a:t>
            </a:r>
            <a:endParaRPr sz="2400" dirty="0"/>
          </a:p>
        </p:txBody>
      </p:sp>
      <p:sp>
        <p:nvSpPr>
          <p:cNvPr id="1361" name="Google Shape;1361;p106"/>
          <p:cNvSpPr txBox="1">
            <a:spLocks noGrp="1"/>
          </p:cNvSpPr>
          <p:nvPr>
            <p:ph type="title" idx="4294967295"/>
          </p:nvPr>
        </p:nvSpPr>
        <p:spPr>
          <a:xfrm>
            <a:off x="6512772" y="2256935"/>
            <a:ext cx="1627187" cy="658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000" dirty="0">
                <a:solidFill>
                  <a:schemeClr val="accent1"/>
                </a:solidFill>
              </a:rPr>
              <a:t>Count Vectorizer</a:t>
            </a:r>
            <a:br>
              <a:rPr lang="en-US" sz="1000" dirty="0">
                <a:solidFill>
                  <a:schemeClr val="accent1"/>
                </a:solidFill>
              </a:rPr>
            </a:br>
            <a:r>
              <a:rPr lang="en-US" sz="1000" dirty="0"/>
              <a:t>Transform text into vector based on frequency of words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1329" name="Google Shape;1329;p106"/>
          <p:cNvSpPr/>
          <p:nvPr/>
        </p:nvSpPr>
        <p:spPr>
          <a:xfrm>
            <a:off x="906517" y="2473806"/>
            <a:ext cx="1032091" cy="7524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4" name="Google Shape;1354;p106"/>
          <p:cNvCxnSpPr>
            <a:cxnSpLocks/>
            <a:stCxn id="1329" idx="3"/>
            <a:endCxn id="1355" idx="1"/>
          </p:cNvCxnSpPr>
          <p:nvPr/>
        </p:nvCxnSpPr>
        <p:spPr>
          <a:xfrm>
            <a:off x="1938608" y="2850006"/>
            <a:ext cx="728331" cy="12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106"/>
          <p:cNvSpPr/>
          <p:nvPr/>
        </p:nvSpPr>
        <p:spPr>
          <a:xfrm>
            <a:off x="2666939" y="11917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106"/>
          <p:cNvSpPr/>
          <p:nvPr/>
        </p:nvSpPr>
        <p:spPr>
          <a:xfrm>
            <a:off x="2666939" y="2473806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06"/>
          <p:cNvSpPr/>
          <p:nvPr/>
        </p:nvSpPr>
        <p:spPr>
          <a:xfrm>
            <a:off x="2666939" y="3755031"/>
            <a:ext cx="752400" cy="752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8" name="Google Shape;1358;p106"/>
          <p:cNvCxnSpPr>
            <a:endCxn id="1356" idx="1"/>
          </p:cNvCxnSpPr>
          <p:nvPr/>
        </p:nvCxnSpPr>
        <p:spPr>
          <a:xfrm rot="10800000" flipH="1">
            <a:off x="1301039" y="1567931"/>
            <a:ext cx="1365900" cy="906000"/>
          </a:xfrm>
          <a:prstGeom prst="bentConnector3">
            <a:avLst>
              <a:gd name="adj1" fmla="val 719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106"/>
          <p:cNvCxnSpPr>
            <a:cxnSpLocks/>
            <a:stCxn id="1329" idx="2"/>
            <a:endCxn id="1357" idx="1"/>
          </p:cNvCxnSpPr>
          <p:nvPr/>
        </p:nvCxnSpPr>
        <p:spPr>
          <a:xfrm rot="16200000" flipH="1">
            <a:off x="1592239" y="3056530"/>
            <a:ext cx="905025" cy="1244376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106"/>
          <p:cNvSpPr/>
          <p:nvPr/>
        </p:nvSpPr>
        <p:spPr>
          <a:xfrm>
            <a:off x="6283522" y="2227754"/>
            <a:ext cx="2163450" cy="759921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2" name="Google Shape;1362;p106"/>
          <p:cNvCxnSpPr>
            <a:cxnSpLocks/>
            <a:endCxn id="1360" idx="0"/>
          </p:cNvCxnSpPr>
          <p:nvPr/>
        </p:nvCxnSpPr>
        <p:spPr>
          <a:xfrm>
            <a:off x="5636988" y="1279020"/>
            <a:ext cx="1728259" cy="948734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106"/>
          <p:cNvCxnSpPr>
            <a:cxnSpLocks/>
            <a:endCxn id="1360" idx="2"/>
          </p:cNvCxnSpPr>
          <p:nvPr/>
        </p:nvCxnSpPr>
        <p:spPr>
          <a:xfrm flipV="1">
            <a:off x="5163207" y="2987675"/>
            <a:ext cx="2202040" cy="1180275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516;p62">
            <a:extLst>
              <a:ext uri="{FF2B5EF4-FFF2-40B4-BE49-F238E27FC236}">
                <a16:creationId xmlns:a16="http://schemas.microsoft.com/office/drawing/2014/main" id="{C398E681-CD0A-3635-4D0A-2A47AC42AC61}"/>
              </a:ext>
            </a:extLst>
          </p:cNvPr>
          <p:cNvSpPr txBox="1">
            <a:spLocks/>
          </p:cNvSpPr>
          <p:nvPr/>
        </p:nvSpPr>
        <p:spPr>
          <a:xfrm>
            <a:off x="2637539" y="1243431"/>
            <a:ext cx="811200" cy="7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latin typeface="Montserrat" pitchFamily="2" charset="77"/>
              </a:rPr>
              <a:t>01</a:t>
            </a:r>
          </a:p>
        </p:txBody>
      </p:sp>
      <p:sp>
        <p:nvSpPr>
          <p:cNvPr id="10" name="Google Shape;516;p62">
            <a:extLst>
              <a:ext uri="{FF2B5EF4-FFF2-40B4-BE49-F238E27FC236}">
                <a16:creationId xmlns:a16="http://schemas.microsoft.com/office/drawing/2014/main" id="{EC7AEC69-FD98-870A-851C-367859CD7D13}"/>
              </a:ext>
            </a:extLst>
          </p:cNvPr>
          <p:cNvSpPr txBox="1">
            <a:spLocks/>
          </p:cNvSpPr>
          <p:nvPr/>
        </p:nvSpPr>
        <p:spPr>
          <a:xfrm>
            <a:off x="2629126" y="2535525"/>
            <a:ext cx="811200" cy="7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latin typeface="Montserrat" pitchFamily="2" charset="77"/>
              </a:rPr>
              <a:t>02</a:t>
            </a:r>
          </a:p>
        </p:txBody>
      </p:sp>
      <p:sp>
        <p:nvSpPr>
          <p:cNvPr id="11" name="Google Shape;516;p62">
            <a:extLst>
              <a:ext uri="{FF2B5EF4-FFF2-40B4-BE49-F238E27FC236}">
                <a16:creationId xmlns:a16="http://schemas.microsoft.com/office/drawing/2014/main" id="{C5A271C8-0EEC-07D3-007E-5EE223C5EE5E}"/>
              </a:ext>
            </a:extLst>
          </p:cNvPr>
          <p:cNvSpPr txBox="1">
            <a:spLocks/>
          </p:cNvSpPr>
          <p:nvPr/>
        </p:nvSpPr>
        <p:spPr>
          <a:xfrm>
            <a:off x="2635847" y="3817600"/>
            <a:ext cx="811200" cy="7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latin typeface="Montserrat" pitchFamily="2" charset="77"/>
              </a:rPr>
              <a:t>03</a:t>
            </a:r>
          </a:p>
        </p:txBody>
      </p:sp>
      <p:sp>
        <p:nvSpPr>
          <p:cNvPr id="7" name="Google Shape;1331;p106">
            <a:extLst>
              <a:ext uri="{FF2B5EF4-FFF2-40B4-BE49-F238E27FC236}">
                <a16:creationId xmlns:a16="http://schemas.microsoft.com/office/drawing/2014/main" id="{82AA954A-0B99-0293-CAB3-B2F1B5AC31C9}"/>
              </a:ext>
            </a:extLst>
          </p:cNvPr>
          <p:cNvSpPr txBox="1">
            <a:spLocks/>
          </p:cNvSpPr>
          <p:nvPr/>
        </p:nvSpPr>
        <p:spPr>
          <a:xfrm>
            <a:off x="3488966" y="2669848"/>
            <a:ext cx="2506314" cy="82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j-lt"/>
              </a:rPr>
              <a:t>Uses a more general framework that allows for easier customization.</a:t>
            </a:r>
          </a:p>
          <a:p>
            <a:pPr marL="0" indent="0">
              <a:lnSpc>
                <a:spcPct val="100000"/>
              </a:lnSpc>
              <a:spcAft>
                <a:spcPts val="100"/>
              </a:spcAft>
              <a:buFont typeface="Montserrat"/>
              <a:buNone/>
            </a:pPr>
            <a:r>
              <a:rPr lang="en-US" sz="1000" dirty="0">
                <a:solidFill>
                  <a:schemeClr val="dk1"/>
                </a:solidFill>
                <a:latin typeface="+mj-lt"/>
              </a:rPr>
              <a:t>Vocab Size: 27,871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"/>
          <p:cNvSpPr txBox="1">
            <a:spLocks noGrp="1"/>
          </p:cNvSpPr>
          <p:nvPr>
            <p:ph type="title"/>
          </p:nvPr>
        </p:nvSpPr>
        <p:spPr>
          <a:xfrm>
            <a:off x="1193516" y="10681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Evaluation: Accuracy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58" name="Google Shape;1058;p94"/>
          <p:cNvGraphicFramePr/>
          <p:nvPr>
            <p:extLst>
              <p:ext uri="{D42A27DB-BD31-4B8C-83A1-F6EECF244321}">
                <p14:modId xmlns:p14="http://schemas.microsoft.com/office/powerpoint/2010/main" val="300126776"/>
              </p:ext>
            </p:extLst>
          </p:nvPr>
        </p:nvGraphicFramePr>
        <p:xfrm>
          <a:off x="1193515" y="624889"/>
          <a:ext cx="7550650" cy="3677854"/>
        </p:xfrm>
        <a:graphic>
          <a:graphicData uri="http://schemas.openxmlformats.org/drawingml/2006/table">
            <a:tbl>
              <a:tblPr>
                <a:noFill/>
                <a:tableStyleId>{1C58ACF1-819A-41C4-977B-F2B8DA2D0A84}</a:tableStyleId>
              </a:tblPr>
              <a:tblGrid>
                <a:gridCol w="1836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4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21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CountVec</a:t>
                      </a:r>
                      <a:endParaRPr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CountVec</a:t>
                      </a:r>
                      <a:r>
                        <a:rPr lang="en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 Porter</a:t>
                      </a:r>
                      <a:endParaRPr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CountVec</a:t>
                      </a:r>
                      <a:r>
                        <a:rPr lang="en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 Snowball</a:t>
                      </a:r>
                      <a:endParaRPr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Random Forest</a:t>
                      </a:r>
                      <a:endParaRPr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Vidaloka"/>
                        <a:cs typeface="Times New Roman" panose="02020603050405020304" pitchFamily="18" charset="0"/>
                        <a:sym typeface="Vidalok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77.45%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77.69%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77.52%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Na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ï</a:t>
                      </a:r>
                      <a:r>
                        <a:rPr lang="en" sz="22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ve</a:t>
                      </a:r>
                      <a:r>
                        <a:rPr lang="en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 Bayes</a:t>
                      </a:r>
                      <a:endParaRPr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74.54%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73.66%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73.79%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SVM(Linear)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SVM(Radial)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74.52%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73.82%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74.94%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74.47%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74.94%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74.24%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212"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KMeans</a:t>
                      </a:r>
                      <a:endParaRPr kumimoji="0" lang="en-US" sz="13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37.85%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15.32%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54.22%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79142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44FF02F-0748-7C91-13D6-BCD8016B4992}"/>
              </a:ext>
            </a:extLst>
          </p:cNvPr>
          <p:cNvSpPr txBox="1"/>
          <p:nvPr/>
        </p:nvSpPr>
        <p:spPr>
          <a:xfrm>
            <a:off x="4664364" y="4488873"/>
            <a:ext cx="388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based on 3 fold Cross Validation on Training data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9D54-8B32-ABF2-22DD-E691F052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921" y="199180"/>
            <a:ext cx="7717500" cy="572700"/>
          </a:xfrm>
        </p:spPr>
        <p:txBody>
          <a:bodyPr/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Evaluation:</a:t>
            </a:r>
            <a:b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F1-weighted Score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Google Shape;1058;p94">
            <a:extLst>
              <a:ext uri="{FF2B5EF4-FFF2-40B4-BE49-F238E27FC236}">
                <a16:creationId xmlns:a16="http://schemas.microsoft.com/office/drawing/2014/main" id="{DD25173B-75E9-9D65-6FC7-BCF99B075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28642"/>
              </p:ext>
            </p:extLst>
          </p:nvPr>
        </p:nvGraphicFramePr>
        <p:xfrm>
          <a:off x="1140771" y="1188308"/>
          <a:ext cx="7968247" cy="3460369"/>
        </p:xfrm>
        <a:graphic>
          <a:graphicData uri="http://schemas.openxmlformats.org/drawingml/2006/table">
            <a:tbl>
              <a:tblPr>
                <a:noFill/>
                <a:tableStyleId>{1C58ACF1-819A-41C4-977B-F2B8DA2D0A84}</a:tableStyleId>
              </a:tblPr>
              <a:tblGrid>
                <a:gridCol w="19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6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21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CountVec</a:t>
                      </a:r>
                      <a:endParaRPr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CountVec</a:t>
                      </a:r>
                      <a:r>
                        <a:rPr lang="en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 Porter</a:t>
                      </a:r>
                      <a:endParaRPr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CountVec</a:t>
                      </a:r>
                      <a:r>
                        <a:rPr lang="en" sz="2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 Snowball</a:t>
                      </a:r>
                      <a:endParaRPr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Random Forest</a:t>
                      </a:r>
                      <a:endParaRPr sz="22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Vidaloka"/>
                        <a:cs typeface="Times New Roman" panose="02020603050405020304" pitchFamily="18" charset="0"/>
                        <a:sym typeface="Vidalok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75.75%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76.01%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75.79%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Na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ï</a:t>
                      </a:r>
                      <a:r>
                        <a:rPr lang="en" sz="22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ve</a:t>
                      </a:r>
                      <a:r>
                        <a:rPr lang="en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 Bayes</a:t>
                      </a:r>
                      <a:endParaRPr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72.54%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71.69%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71.82%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SVM(Linear)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SVM(Radial)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74.52%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68.99%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74.94%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69.87%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74.94%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69.62%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212"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Vidaloka"/>
                          <a:cs typeface="Times New Roman" panose="02020603050405020304" pitchFamily="18" charset="0"/>
                          <a:sym typeface="Vidaloka"/>
                        </a:rPr>
                        <a:t>KMeans</a:t>
                      </a:r>
                      <a:endParaRPr kumimoji="0" lang="en-US" sz="13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Oswald"/>
                        <a:cs typeface="Times New Roman" panose="02020603050405020304" pitchFamily="18" charset="0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ontserrat"/>
                        <a:cs typeface="Times New Roman" panose="02020603050405020304" pitchFamily="18" charset="0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7914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6CD07ED-D694-7AF7-51A9-F6A7967BE9EC}"/>
              </a:ext>
            </a:extLst>
          </p:cNvPr>
          <p:cNvSpPr txBox="1"/>
          <p:nvPr/>
        </p:nvSpPr>
        <p:spPr>
          <a:xfrm>
            <a:off x="3509818" y="3955192"/>
            <a:ext cx="502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suitable parameter for Unsupervised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52F4C-ABC4-24B7-741F-D95FBB54DC1D}"/>
              </a:ext>
            </a:extLst>
          </p:cNvPr>
          <p:cNvSpPr txBox="1"/>
          <p:nvPr/>
        </p:nvSpPr>
        <p:spPr>
          <a:xfrm>
            <a:off x="4832671" y="4480330"/>
            <a:ext cx="388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F1-weighted score based on 3 fold Cross Validation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14139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DC33C1-1ED0-C69E-90F3-CCE3A3074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09" y="45676"/>
            <a:ext cx="7306739" cy="13144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6B410577-175C-C6E2-A22D-CE2FC54623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984663"/>
              </p:ext>
            </p:extLst>
          </p:nvPr>
        </p:nvGraphicFramePr>
        <p:xfrm>
          <a:off x="1034652" y="1405801"/>
          <a:ext cx="7592616" cy="2937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80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roup 55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56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568" name="Rectangle 567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6" name="Picture 555" descr="Microphone and piano">
            <a:extLst>
              <a:ext uri="{FF2B5EF4-FFF2-40B4-BE49-F238E27FC236}">
                <a16:creationId xmlns:a16="http://schemas.microsoft.com/office/drawing/2014/main" id="{9A80B8BF-CB99-74FE-B909-CF3172694C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5094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482600" y="479324"/>
            <a:ext cx="2735620" cy="372437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3700" dirty="0"/>
              <a:t>Application</a:t>
            </a:r>
          </a:p>
        </p:txBody>
      </p: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054628"/>
            <a:ext cx="0" cy="257376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3734952" y="479324"/>
            <a:ext cx="5148907" cy="460505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None/>
            </a:pPr>
            <a:endParaRPr lang="en-US" sz="1600" dirty="0"/>
          </a:p>
          <a:p>
            <a:pPr marL="285750" lvl="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When applied to song lyrics, sentiment analysis can create playlists or curated music experiences that cater to specific emotional states or activities</a:t>
            </a:r>
            <a:br>
              <a:rPr lang="en-US" sz="1600" dirty="0"/>
            </a:br>
            <a:endParaRPr lang="en-US" sz="1600" dirty="0"/>
          </a:p>
          <a:p>
            <a:pPr marL="285750" lvl="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By analyzing the sentiment of lyrics (mood), we can better understand the impact of music on listeners and the cultural significance of different genres and artists.</a:t>
            </a:r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600" dirty="0"/>
          </a:p>
          <a:p>
            <a:pPr marL="28575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600" dirty="0"/>
              <a:t>Lastly, classifying the moods of songs can also be useful for music producers, marketers, and advertisers who are trying to understand the emotional impact of music on their audience.</a:t>
            </a:r>
          </a:p>
          <a:p>
            <a:pPr marL="285750" lvl="0" indent="-2857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600" dirty="0"/>
          </a:p>
          <a:p>
            <a:pPr marL="0" lvl="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6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>
            <a:spLocks noGrp="1"/>
          </p:cNvSpPr>
          <p:nvPr>
            <p:ph type="title"/>
          </p:nvPr>
        </p:nvSpPr>
        <p:spPr>
          <a:xfrm>
            <a:off x="2711885" y="490788"/>
            <a:ext cx="37202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0" name="Google Shape;620;p73"/>
          <p:cNvSpPr txBox="1">
            <a:spLocks noGrp="1"/>
          </p:cNvSpPr>
          <p:nvPr>
            <p:ph type="subTitle" idx="1"/>
          </p:nvPr>
        </p:nvSpPr>
        <p:spPr>
          <a:xfrm>
            <a:off x="5425345" y="1860672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</a:t>
            </a:r>
            <a:endParaRPr dirty="0"/>
          </a:p>
        </p:txBody>
      </p:sp>
      <p:sp>
        <p:nvSpPr>
          <p:cNvPr id="621" name="Google Shape;621;p73"/>
          <p:cNvSpPr txBox="1">
            <a:spLocks noGrp="1"/>
          </p:cNvSpPr>
          <p:nvPr>
            <p:ph type="subTitle" idx="2"/>
          </p:nvPr>
        </p:nvSpPr>
        <p:spPr>
          <a:xfrm>
            <a:off x="5482859" y="2298022"/>
            <a:ext cx="2486100" cy="1618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Building features from lyrics using NLP and applying classification algorithms like Naive Bayes, Random Forest, </a:t>
            </a:r>
            <a:r>
              <a:rPr lang="en-US" dirty="0" err="1"/>
              <a:t>KMeans</a:t>
            </a:r>
            <a:r>
              <a:rPr lang="en-US" dirty="0"/>
              <a:t>, and Support Vector Machines (SVM) to identify the moods of songs.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73"/>
          <p:cNvSpPr txBox="1">
            <a:spLocks noGrp="1"/>
          </p:cNvSpPr>
          <p:nvPr>
            <p:ph type="subTitle" idx="3"/>
          </p:nvPr>
        </p:nvSpPr>
        <p:spPr>
          <a:xfrm>
            <a:off x="1034472" y="1860672"/>
            <a:ext cx="275598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623" name="Google Shape;623;p73"/>
          <p:cNvSpPr txBox="1">
            <a:spLocks noGrp="1"/>
          </p:cNvSpPr>
          <p:nvPr>
            <p:ph type="subTitle" idx="4"/>
          </p:nvPr>
        </p:nvSpPr>
        <p:spPr>
          <a:xfrm>
            <a:off x="1177068" y="2298430"/>
            <a:ext cx="2486100" cy="1710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</a:rPr>
              <a:t>To classify songs based on different moods: Happy, Sad, and Neutral</a:t>
            </a:r>
            <a:br>
              <a:rPr lang="en-US" sz="1400" dirty="0">
                <a:solidFill>
                  <a:schemeClr val="dk1"/>
                </a:solidFill>
              </a:rPr>
            </a:br>
            <a:endParaRPr lang="en-US" dirty="0"/>
          </a:p>
        </p:txBody>
      </p:sp>
      <p:grpSp>
        <p:nvGrpSpPr>
          <p:cNvPr id="624" name="Google Shape;624;p73"/>
          <p:cNvGrpSpPr/>
          <p:nvPr/>
        </p:nvGrpSpPr>
        <p:grpSpPr>
          <a:xfrm>
            <a:off x="2221903" y="1430149"/>
            <a:ext cx="396433" cy="393649"/>
            <a:chOff x="-63250675" y="3744075"/>
            <a:chExt cx="320350" cy="318100"/>
          </a:xfrm>
        </p:grpSpPr>
        <p:sp>
          <p:nvSpPr>
            <p:cNvPr id="625" name="Google Shape;625;p73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3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3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73"/>
          <p:cNvGrpSpPr/>
          <p:nvPr/>
        </p:nvGrpSpPr>
        <p:grpSpPr>
          <a:xfrm>
            <a:off x="6584554" y="1430149"/>
            <a:ext cx="282707" cy="392844"/>
            <a:chOff x="-64001300" y="4093650"/>
            <a:chExt cx="228450" cy="317450"/>
          </a:xfrm>
        </p:grpSpPr>
        <p:sp>
          <p:nvSpPr>
            <p:cNvPr id="629" name="Google Shape;629;p73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3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3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3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049" y="241300"/>
            <a:ext cx="8305651" cy="4660900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619;p73">
            <a:extLst>
              <a:ext uri="{FF2B5EF4-FFF2-40B4-BE49-F238E27FC236}">
                <a16:creationId xmlns:a16="http://schemas.microsoft.com/office/drawing/2014/main" id="{A00AC297-8862-3362-B77D-5D8B90B64C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5985" y="439292"/>
            <a:ext cx="3067458" cy="472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281178">
              <a:buClr>
                <a:schemeClr val="dk1"/>
              </a:buClr>
              <a:buSzPts val="1100"/>
            </a:pPr>
            <a:r>
              <a:rPr lang="en-US" sz="3200" kern="120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Execution Flow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3A434E-028B-4193-626D-F728F177AB3B}"/>
              </a:ext>
            </a:extLst>
          </p:cNvPr>
          <p:cNvGrpSpPr/>
          <p:nvPr/>
        </p:nvGrpSpPr>
        <p:grpSpPr>
          <a:xfrm>
            <a:off x="1323462" y="1190297"/>
            <a:ext cx="1507054" cy="1381453"/>
            <a:chOff x="1323462" y="1190297"/>
            <a:chExt cx="1507054" cy="1381453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1AB8A150-94F7-8037-A7CA-B5FB10576A14}"/>
                </a:ext>
              </a:extLst>
            </p:cNvPr>
            <p:cNvSpPr/>
            <p:nvPr/>
          </p:nvSpPr>
          <p:spPr>
            <a:xfrm>
              <a:off x="1323462" y="1190297"/>
              <a:ext cx="1411855" cy="138145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08E93A-FE45-58F0-31DC-1CE5EF81A5B1}"/>
                </a:ext>
              </a:extLst>
            </p:cNvPr>
            <p:cNvSpPr txBox="1"/>
            <p:nvPr/>
          </p:nvSpPr>
          <p:spPr>
            <a:xfrm>
              <a:off x="1392590" y="1674847"/>
              <a:ext cx="1437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 Cleaning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1DA6D9-13ED-AC1C-78D4-D6AC7127C5EF}"/>
              </a:ext>
            </a:extLst>
          </p:cNvPr>
          <p:cNvGrpSpPr/>
          <p:nvPr/>
        </p:nvGrpSpPr>
        <p:grpSpPr>
          <a:xfrm>
            <a:off x="3156156" y="1257596"/>
            <a:ext cx="1621267" cy="1381453"/>
            <a:chOff x="3943985" y="1118401"/>
            <a:chExt cx="1621267" cy="1381453"/>
          </a:xfrm>
        </p:grpSpPr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D81C9F4F-FE0A-7E84-A639-11B02F4E0CEC}"/>
                </a:ext>
              </a:extLst>
            </p:cNvPr>
            <p:cNvSpPr/>
            <p:nvPr/>
          </p:nvSpPr>
          <p:spPr>
            <a:xfrm>
              <a:off x="3943985" y="1118401"/>
              <a:ext cx="1411855" cy="1381453"/>
            </a:xfrm>
            <a:prstGeom prst="flowChartConnector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E2835A-5019-4BEB-E95A-D00FCA016243}"/>
                </a:ext>
              </a:extLst>
            </p:cNvPr>
            <p:cNvSpPr txBox="1"/>
            <p:nvPr/>
          </p:nvSpPr>
          <p:spPr>
            <a:xfrm>
              <a:off x="4026622" y="1655238"/>
              <a:ext cx="15386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 Analysis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9EE158-58EE-642C-C528-49E16D422765}"/>
              </a:ext>
            </a:extLst>
          </p:cNvPr>
          <p:cNvGrpSpPr/>
          <p:nvPr/>
        </p:nvGrpSpPr>
        <p:grpSpPr>
          <a:xfrm>
            <a:off x="4932704" y="1307737"/>
            <a:ext cx="1475195" cy="1381453"/>
            <a:chOff x="6603024" y="1199927"/>
            <a:chExt cx="1475195" cy="1381453"/>
          </a:xfrm>
        </p:grpSpPr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12BB172A-B05F-4D79-E374-F1FDAEC910C8}"/>
                </a:ext>
              </a:extLst>
            </p:cNvPr>
            <p:cNvSpPr/>
            <p:nvPr/>
          </p:nvSpPr>
          <p:spPr>
            <a:xfrm>
              <a:off x="6603024" y="1199927"/>
              <a:ext cx="1411855" cy="1381453"/>
            </a:xfrm>
            <a:prstGeom prst="flowChartConnec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0CCA90-D732-17C5-65CF-06C0DB925EFF}"/>
                </a:ext>
              </a:extLst>
            </p:cNvPr>
            <p:cNvSpPr txBox="1"/>
            <p:nvPr/>
          </p:nvSpPr>
          <p:spPr>
            <a:xfrm flipH="1">
              <a:off x="6784307" y="1296247"/>
              <a:ext cx="129391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Creating Labels using Sentiment Intensity Analyzer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6E81D2-CF53-D251-00E2-045C4529A8A4}"/>
              </a:ext>
            </a:extLst>
          </p:cNvPr>
          <p:cNvGrpSpPr/>
          <p:nvPr/>
        </p:nvGrpSpPr>
        <p:grpSpPr>
          <a:xfrm>
            <a:off x="6774151" y="1279282"/>
            <a:ext cx="1524537" cy="1381453"/>
            <a:chOff x="6754605" y="3038759"/>
            <a:chExt cx="1524537" cy="1381453"/>
          </a:xfrm>
        </p:grpSpPr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0645445B-8104-8775-AC5D-ABE3317869E5}"/>
                </a:ext>
              </a:extLst>
            </p:cNvPr>
            <p:cNvSpPr/>
            <p:nvPr/>
          </p:nvSpPr>
          <p:spPr>
            <a:xfrm>
              <a:off x="6754605" y="3038759"/>
              <a:ext cx="1411855" cy="1381453"/>
            </a:xfrm>
            <a:prstGeom prst="flowChartConnector">
              <a:avLst/>
            </a:prstGeom>
            <a:solidFill>
              <a:srgbClr val="FFFF99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8F3C5D-84D1-253C-B46D-DE54DC995E89}"/>
                </a:ext>
              </a:extLst>
            </p:cNvPr>
            <p:cNvSpPr txBox="1"/>
            <p:nvPr/>
          </p:nvSpPr>
          <p:spPr>
            <a:xfrm>
              <a:off x="6867287" y="3216166"/>
              <a:ext cx="1411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Threshold for labelling.</a:t>
              </a:r>
            </a:p>
            <a:p>
              <a:r>
                <a:rPr lang="en-US" sz="1200" dirty="0"/>
                <a:t>Neutral - 6.62%</a:t>
              </a:r>
            </a:p>
            <a:p>
              <a:r>
                <a:rPr lang="en-US" sz="1200" dirty="0"/>
                <a:t>Sad - 30.07%</a:t>
              </a:r>
            </a:p>
            <a:p>
              <a:r>
                <a:rPr lang="en-US" sz="1200" dirty="0"/>
                <a:t>Happy - 63.31%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41C4E1-A40C-FA7B-5A3C-53FAFDABE54E}"/>
              </a:ext>
            </a:extLst>
          </p:cNvPr>
          <p:cNvGrpSpPr/>
          <p:nvPr/>
        </p:nvGrpSpPr>
        <p:grpSpPr>
          <a:xfrm>
            <a:off x="6886833" y="3030484"/>
            <a:ext cx="1411855" cy="1381453"/>
            <a:chOff x="4928869" y="3046248"/>
            <a:chExt cx="1411855" cy="1381453"/>
          </a:xfrm>
        </p:grpSpPr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0421A202-737B-C6BC-C71E-341EF04D1174}"/>
                </a:ext>
              </a:extLst>
            </p:cNvPr>
            <p:cNvSpPr/>
            <p:nvPr/>
          </p:nvSpPr>
          <p:spPr>
            <a:xfrm>
              <a:off x="4928869" y="3046248"/>
              <a:ext cx="1411855" cy="1381453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A74F39-49C8-D816-578E-1FC5C96D3F31}"/>
                </a:ext>
              </a:extLst>
            </p:cNvPr>
            <p:cNvSpPr txBox="1"/>
            <p:nvPr/>
          </p:nvSpPr>
          <p:spPr>
            <a:xfrm>
              <a:off x="5073652" y="3397231"/>
              <a:ext cx="12670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80/20 split with Stratified Sampling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B2B2AF-AE74-FD4C-B16F-C9500D20FF48}"/>
              </a:ext>
            </a:extLst>
          </p:cNvPr>
          <p:cNvGrpSpPr/>
          <p:nvPr/>
        </p:nvGrpSpPr>
        <p:grpSpPr>
          <a:xfrm>
            <a:off x="4938453" y="3010330"/>
            <a:ext cx="1411855" cy="1381453"/>
            <a:chOff x="3123090" y="3075837"/>
            <a:chExt cx="1411855" cy="1381453"/>
          </a:xfrm>
        </p:grpSpPr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E94C4F17-6198-BE3A-F970-2D73A0E9FEF7}"/>
                </a:ext>
              </a:extLst>
            </p:cNvPr>
            <p:cNvSpPr/>
            <p:nvPr/>
          </p:nvSpPr>
          <p:spPr>
            <a:xfrm>
              <a:off x="3123090" y="3075837"/>
              <a:ext cx="1411855" cy="1381453"/>
            </a:xfrm>
            <a:prstGeom prst="flowChartConnecto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5B8C9C-DFBF-6426-1645-B984F3E4D05A}"/>
                </a:ext>
              </a:extLst>
            </p:cNvPr>
            <p:cNvSpPr txBox="1"/>
            <p:nvPr/>
          </p:nvSpPr>
          <p:spPr>
            <a:xfrm>
              <a:off x="3323114" y="3251414"/>
              <a:ext cx="982197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/>
                <a:t>Feature Building through </a:t>
              </a:r>
            </a:p>
            <a:p>
              <a:r>
                <a:rPr lang="en-US" sz="1300" dirty="0"/>
                <a:t>Count Vectorizer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BDCD6C-2599-45AA-C4F8-84E5FE6EA3C4}"/>
              </a:ext>
            </a:extLst>
          </p:cNvPr>
          <p:cNvGrpSpPr/>
          <p:nvPr/>
        </p:nvGrpSpPr>
        <p:grpSpPr>
          <a:xfrm>
            <a:off x="2996564" y="3010652"/>
            <a:ext cx="1426965" cy="1381453"/>
            <a:chOff x="1323462" y="3075838"/>
            <a:chExt cx="1426965" cy="1381453"/>
          </a:xfrm>
        </p:grpSpPr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76187D68-1305-D494-4275-11D5833B41C1}"/>
                </a:ext>
              </a:extLst>
            </p:cNvPr>
            <p:cNvSpPr/>
            <p:nvPr/>
          </p:nvSpPr>
          <p:spPr>
            <a:xfrm>
              <a:off x="1323462" y="3075838"/>
              <a:ext cx="1411855" cy="1381453"/>
            </a:xfrm>
            <a:prstGeom prst="flowChartConnector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08C550-CEA1-52D9-F48F-00A7D33BA4C7}"/>
                </a:ext>
              </a:extLst>
            </p:cNvPr>
            <p:cNvSpPr txBox="1"/>
            <p:nvPr/>
          </p:nvSpPr>
          <p:spPr>
            <a:xfrm flipH="1">
              <a:off x="1516130" y="3321102"/>
              <a:ext cx="123429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 dirty="0"/>
                <a:t>Supervised and Unsupervised models to classify moods</a:t>
              </a:r>
            </a:p>
          </p:txBody>
        </p:sp>
      </p:grpSp>
      <p:sp>
        <p:nvSpPr>
          <p:cNvPr id="54" name="Arrow: Curved Down 53">
            <a:extLst>
              <a:ext uri="{FF2B5EF4-FFF2-40B4-BE49-F238E27FC236}">
                <a16:creationId xmlns:a16="http://schemas.microsoft.com/office/drawing/2014/main" id="{F4BCEA21-39D4-F6F4-4AB1-6B3040FAE9F1}"/>
              </a:ext>
            </a:extLst>
          </p:cNvPr>
          <p:cNvSpPr/>
          <p:nvPr/>
        </p:nvSpPr>
        <p:spPr>
          <a:xfrm>
            <a:off x="2566735" y="1125394"/>
            <a:ext cx="731056" cy="307776"/>
          </a:xfrm>
          <a:prstGeom prst="curvedDown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Arrow: Curved Down 54">
            <a:extLst>
              <a:ext uri="{FF2B5EF4-FFF2-40B4-BE49-F238E27FC236}">
                <a16:creationId xmlns:a16="http://schemas.microsoft.com/office/drawing/2014/main" id="{CE7848D4-1CF3-31EF-6EC7-C2C7185F6C3A}"/>
              </a:ext>
            </a:extLst>
          </p:cNvPr>
          <p:cNvSpPr/>
          <p:nvPr/>
        </p:nvSpPr>
        <p:spPr>
          <a:xfrm>
            <a:off x="4495832" y="1085934"/>
            <a:ext cx="712399" cy="416693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Arrow: Curved Down 55">
            <a:extLst>
              <a:ext uri="{FF2B5EF4-FFF2-40B4-BE49-F238E27FC236}">
                <a16:creationId xmlns:a16="http://schemas.microsoft.com/office/drawing/2014/main" id="{E46C3004-0EA2-6729-2E05-EC3515E33DB5}"/>
              </a:ext>
            </a:extLst>
          </p:cNvPr>
          <p:cNvSpPr/>
          <p:nvPr/>
        </p:nvSpPr>
        <p:spPr>
          <a:xfrm rot="10800000">
            <a:off x="6160067" y="4281547"/>
            <a:ext cx="731055" cy="307776"/>
          </a:xfrm>
          <a:prstGeom prst="curvedDownArrow">
            <a:avLst/>
          </a:prstGeom>
          <a:solidFill>
            <a:srgbClr val="FFC000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BE8FE251-D26B-96B7-E112-7508870E6C3E}"/>
              </a:ext>
            </a:extLst>
          </p:cNvPr>
          <p:cNvSpPr/>
          <p:nvPr/>
        </p:nvSpPr>
        <p:spPr>
          <a:xfrm rot="10800000">
            <a:off x="2519795" y="4281547"/>
            <a:ext cx="731055" cy="307776"/>
          </a:xfrm>
          <a:prstGeom prst="curved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Up 57">
            <a:extLst>
              <a:ext uri="{FF2B5EF4-FFF2-40B4-BE49-F238E27FC236}">
                <a16:creationId xmlns:a16="http://schemas.microsoft.com/office/drawing/2014/main" id="{364C801E-C99C-CF46-1CCD-26CEDA24A0F1}"/>
              </a:ext>
            </a:extLst>
          </p:cNvPr>
          <p:cNvSpPr/>
          <p:nvPr/>
        </p:nvSpPr>
        <p:spPr>
          <a:xfrm rot="5400000" flipV="1">
            <a:off x="7975643" y="2576505"/>
            <a:ext cx="717259" cy="425358"/>
          </a:xfrm>
          <a:prstGeom prst="curvedUpArrow">
            <a:avLst/>
          </a:prstGeom>
          <a:solidFill>
            <a:srgbClr val="FFFF99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40CE507B-6FB3-ED8F-022F-6B5F4C5E610E}"/>
              </a:ext>
            </a:extLst>
          </p:cNvPr>
          <p:cNvSpPr/>
          <p:nvPr/>
        </p:nvSpPr>
        <p:spPr>
          <a:xfrm>
            <a:off x="6242508" y="1116418"/>
            <a:ext cx="712399" cy="416693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79FFF0-1270-62E6-0581-75F5A41F512B}"/>
              </a:ext>
            </a:extLst>
          </p:cNvPr>
          <p:cNvGrpSpPr/>
          <p:nvPr/>
        </p:nvGrpSpPr>
        <p:grpSpPr>
          <a:xfrm>
            <a:off x="1205458" y="3030483"/>
            <a:ext cx="1488718" cy="1381453"/>
            <a:chOff x="4928869" y="3046248"/>
            <a:chExt cx="1488718" cy="1381453"/>
          </a:xfrm>
        </p:grpSpPr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CF306AD1-F0ED-76AB-0EAD-849173539D9F}"/>
                </a:ext>
              </a:extLst>
            </p:cNvPr>
            <p:cNvSpPr/>
            <p:nvPr/>
          </p:nvSpPr>
          <p:spPr>
            <a:xfrm>
              <a:off x="4928869" y="3046248"/>
              <a:ext cx="1411855" cy="1381453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12E2B9-39F1-45CA-C852-674AEBB9B854}"/>
                </a:ext>
              </a:extLst>
            </p:cNvPr>
            <p:cNvSpPr txBox="1"/>
            <p:nvPr/>
          </p:nvSpPr>
          <p:spPr>
            <a:xfrm>
              <a:off x="5150515" y="3259453"/>
              <a:ext cx="12670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Evaluated the best model through F1 weighted &amp; Accuracy</a:t>
              </a:r>
            </a:p>
          </p:txBody>
        </p:sp>
      </p:grp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5751A0AD-505E-E637-0C13-F13EE973273B}"/>
              </a:ext>
            </a:extLst>
          </p:cNvPr>
          <p:cNvSpPr/>
          <p:nvPr/>
        </p:nvSpPr>
        <p:spPr>
          <a:xfrm rot="10800000">
            <a:off x="4293912" y="4278514"/>
            <a:ext cx="731055" cy="307776"/>
          </a:xfrm>
          <a:prstGeom prst="curvedDownArrow">
            <a:avLst/>
          </a:prstGeom>
          <a:solidFill>
            <a:srgbClr val="FFC000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2"/>
          <p:cNvSpPr txBox="1">
            <a:spLocks noGrp="1"/>
          </p:cNvSpPr>
          <p:nvPr>
            <p:ph type="title"/>
          </p:nvPr>
        </p:nvSpPr>
        <p:spPr>
          <a:xfrm>
            <a:off x="743648" y="136580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2"/>
          </p:nvPr>
        </p:nvSpPr>
        <p:spPr>
          <a:xfrm>
            <a:off x="4166400" y="1307018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851752" y="2123038"/>
            <a:ext cx="2336400" cy="1140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100" dirty="0"/>
              <a:t>Dataset was in multiple csv files </a:t>
            </a:r>
            <a:r>
              <a:rPr lang="en-US" sz="1100" dirty="0"/>
              <a:t>that had song lyrics and artists along with the years and concatenated them to simplify our initial analysis </a:t>
            </a:r>
            <a:endParaRPr sz="1100"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3"/>
          </p:nvPr>
        </p:nvSpPr>
        <p:spPr>
          <a:xfrm>
            <a:off x="6270643" y="128002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4"/>
          </p:nvPr>
        </p:nvSpPr>
        <p:spPr>
          <a:xfrm>
            <a:off x="491332" y="3174106"/>
            <a:ext cx="2988467" cy="677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6067 songs</a:t>
            </a:r>
            <a:endParaRPr sz="3200"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70649" y="2123038"/>
            <a:ext cx="2336400" cy="114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100" dirty="0"/>
              <a:t>The lyrics column in the data needs to be cleaned by removing any punctuation marks, stop words, and non-English words. Also, the null entries were removed.</a:t>
            </a:r>
            <a:endParaRPr sz="1100"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6"/>
          </p:nvPr>
        </p:nvSpPr>
        <p:spPr>
          <a:xfrm>
            <a:off x="2551127" y="340050"/>
            <a:ext cx="4041745" cy="490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155579" y="2062114"/>
            <a:ext cx="2336400" cy="1019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sz="1100" dirty="0"/>
              <a:t>Year was used to create buckets of ‘decades’ such as the </a:t>
            </a:r>
            <a:r>
              <a:rPr lang="en-US" sz="1100" i="1" dirty="0"/>
              <a:t>nineties, twenty tens etc</a:t>
            </a:r>
            <a:r>
              <a:rPr lang="en-US" sz="1100" dirty="0"/>
              <a:t>. to analyze and look out for the most common words and helped us understand the sentiment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/>
          </a:p>
        </p:txBody>
      </p:sp>
      <p:sp>
        <p:nvSpPr>
          <p:cNvPr id="2" name="Google Shape;515;p62">
            <a:extLst>
              <a:ext uri="{FF2B5EF4-FFF2-40B4-BE49-F238E27FC236}">
                <a16:creationId xmlns:a16="http://schemas.microsoft.com/office/drawing/2014/main" id="{91FD3E0E-7BEE-9975-E03C-0BBF683362DC}"/>
              </a:ext>
            </a:extLst>
          </p:cNvPr>
          <p:cNvSpPr txBox="1">
            <a:spLocks/>
          </p:cNvSpPr>
          <p:nvPr/>
        </p:nvSpPr>
        <p:spPr>
          <a:xfrm>
            <a:off x="6372043" y="3226301"/>
            <a:ext cx="2133600" cy="54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Vidaloka"/>
              <a:buNone/>
              <a:defRPr sz="38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342900"/>
            <a:r>
              <a:rPr lang="en-US" sz="3200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5 Decades</a:t>
            </a:r>
          </a:p>
        </p:txBody>
      </p:sp>
      <p:sp>
        <p:nvSpPr>
          <p:cNvPr id="9" name="Google Shape;515;p62">
            <a:extLst>
              <a:ext uri="{FF2B5EF4-FFF2-40B4-BE49-F238E27FC236}">
                <a16:creationId xmlns:a16="http://schemas.microsoft.com/office/drawing/2014/main" id="{A0794D77-A8FA-226B-9F90-201D8646A5A6}"/>
              </a:ext>
            </a:extLst>
          </p:cNvPr>
          <p:cNvSpPr txBox="1">
            <a:spLocks/>
          </p:cNvSpPr>
          <p:nvPr/>
        </p:nvSpPr>
        <p:spPr>
          <a:xfrm>
            <a:off x="3541382" y="3226301"/>
            <a:ext cx="213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Vidaloka"/>
              <a:buNone/>
              <a:defRPr sz="38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  <a:defRPr sz="3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342900"/>
            <a:r>
              <a:rPr lang="en-US" sz="3200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21 Artists</a:t>
            </a:r>
          </a:p>
        </p:txBody>
      </p:sp>
    </p:spTree>
    <p:extLst>
      <p:ext uri="{BB962C8B-B14F-4D97-AF65-F5344CB8AC3E}">
        <p14:creationId xmlns:p14="http://schemas.microsoft.com/office/powerpoint/2010/main" val="321311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>
            <a:spLocks noGrp="1"/>
          </p:cNvSpPr>
          <p:nvPr>
            <p:ph type="title"/>
          </p:nvPr>
        </p:nvSpPr>
        <p:spPr>
          <a:xfrm>
            <a:off x="2902622" y="240827"/>
            <a:ext cx="3127690" cy="795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8" name="Google Shape;588;p71"/>
          <p:cNvSpPr txBox="1"/>
          <p:nvPr/>
        </p:nvSpPr>
        <p:spPr>
          <a:xfrm>
            <a:off x="1417197" y="1724280"/>
            <a:ext cx="45282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+mj-lt"/>
                <a:ea typeface="Montserrat"/>
                <a:cs typeface="Times New Roman" panose="02020603050405020304" pitchFamily="18" charset="0"/>
                <a:sym typeface="Montserrat"/>
              </a:rPr>
              <a:t>Creating word columns from lyrics.</a:t>
            </a:r>
            <a:endParaRPr sz="2000" dirty="0">
              <a:solidFill>
                <a:schemeClr val="dk2"/>
              </a:solidFill>
              <a:latin typeface="+mj-lt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592" name="Google Shape;592;p71"/>
          <p:cNvSpPr txBox="1"/>
          <p:nvPr/>
        </p:nvSpPr>
        <p:spPr>
          <a:xfrm>
            <a:off x="6809668" y="1612908"/>
            <a:ext cx="1955400" cy="79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  <a:ea typeface="Montserrat"/>
                <a:cs typeface="Times New Roman" panose="02020603050405020304" pitchFamily="18" charset="0"/>
                <a:sym typeface="Montserrat"/>
              </a:rPr>
              <a:t>Records present in each decade.</a:t>
            </a:r>
            <a:endParaRPr dirty="0">
              <a:solidFill>
                <a:schemeClr val="dk2"/>
              </a:solidFill>
              <a:latin typeface="+mj-lt"/>
              <a:ea typeface="Lato"/>
              <a:cs typeface="Times New Roman" panose="02020603050405020304" pitchFamily="18" charset="0"/>
              <a:sym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A0BE9-DF49-6F43-7638-F18D2FCFC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8" y="2553203"/>
            <a:ext cx="6197149" cy="15540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319A3-C2B3-7730-A1C1-19E0B8D29037}"/>
              </a:ext>
            </a:extLst>
          </p:cNvPr>
          <p:cNvCxnSpPr/>
          <p:nvPr/>
        </p:nvCxnSpPr>
        <p:spPr>
          <a:xfrm>
            <a:off x="6449786" y="1216479"/>
            <a:ext cx="0" cy="329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EBF0740-EABB-6CA4-8740-355645363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43979"/>
              </p:ext>
            </p:extLst>
          </p:nvPr>
        </p:nvGraphicFramePr>
        <p:xfrm>
          <a:off x="6683828" y="2553203"/>
          <a:ext cx="2207080" cy="1485900"/>
        </p:xfrm>
        <a:graphic>
          <a:graphicData uri="http://schemas.openxmlformats.org/drawingml/2006/table">
            <a:tbl>
              <a:tblPr firstRow="1" bandRow="1">
                <a:tableStyleId>{1C58ACF1-819A-41C4-977B-F2B8DA2D0A84}</a:tableStyleId>
              </a:tblPr>
              <a:tblGrid>
                <a:gridCol w="1103540">
                  <a:extLst>
                    <a:ext uri="{9D8B030D-6E8A-4147-A177-3AD203B41FA5}">
                      <a16:colId xmlns:a16="http://schemas.microsoft.com/office/drawing/2014/main" val="2695631554"/>
                    </a:ext>
                  </a:extLst>
                </a:gridCol>
                <a:gridCol w="1103540">
                  <a:extLst>
                    <a:ext uri="{9D8B030D-6E8A-4147-A177-3AD203B41FA5}">
                      <a16:colId xmlns:a16="http://schemas.microsoft.com/office/drawing/2014/main" val="3624527589"/>
                    </a:ext>
                  </a:extLst>
                </a:gridCol>
              </a:tblGrid>
              <a:tr h="27966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Decade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Records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895342"/>
                  </a:ext>
                </a:extLst>
              </a:tr>
              <a:tr h="279662">
                <a:tc>
                  <a:txBody>
                    <a:bodyPr/>
                    <a:lstStyle/>
                    <a:p>
                      <a:r>
                        <a:rPr lang="en-US" dirty="0"/>
                        <a:t>90s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45155"/>
                  </a:ext>
                </a:extLst>
              </a:tr>
              <a:tr h="279662">
                <a:tc>
                  <a:txBody>
                    <a:bodyPr/>
                    <a:lstStyle/>
                    <a:p>
                      <a:r>
                        <a:rPr lang="en-US" dirty="0"/>
                        <a:t>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53044"/>
                  </a:ext>
                </a:extLst>
              </a:tr>
              <a:tr h="279662">
                <a:tc>
                  <a:txBody>
                    <a:bodyPr/>
                    <a:lstStyle/>
                    <a:p>
                      <a:r>
                        <a:rPr lang="en-US" dirty="0"/>
                        <a:t>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560854"/>
                  </a:ext>
                </a:extLst>
              </a:tr>
              <a:tr h="279662">
                <a:tc>
                  <a:txBody>
                    <a:bodyPr/>
                    <a:lstStyle/>
                    <a:p>
                      <a:r>
                        <a:rPr lang="en-US" dirty="0"/>
                        <a:t>20s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5646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BADD8D6-103A-70CB-4C0C-0FFD2129B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3" y="1238250"/>
            <a:ext cx="5959928" cy="321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20BFFB79-AB3D-DE8E-5465-5E4C8C55F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7237"/>
              </p:ext>
            </p:extLst>
          </p:nvPr>
        </p:nvGraphicFramePr>
        <p:xfrm>
          <a:off x="6204857" y="1914072"/>
          <a:ext cx="2786746" cy="1925682"/>
        </p:xfrm>
        <a:graphic>
          <a:graphicData uri="http://schemas.openxmlformats.org/drawingml/2006/table">
            <a:tbl>
              <a:tblPr firstRow="1" bandRow="1">
                <a:tableStyleId>{1C58ACF1-819A-41C4-977B-F2B8DA2D0A84}</a:tableStyleId>
              </a:tblPr>
              <a:tblGrid>
                <a:gridCol w="1393373">
                  <a:extLst>
                    <a:ext uri="{9D8B030D-6E8A-4147-A177-3AD203B41FA5}">
                      <a16:colId xmlns:a16="http://schemas.microsoft.com/office/drawing/2014/main" val="1736231526"/>
                    </a:ext>
                  </a:extLst>
                </a:gridCol>
                <a:gridCol w="1393373">
                  <a:extLst>
                    <a:ext uri="{9D8B030D-6E8A-4147-A177-3AD203B41FA5}">
                      <a16:colId xmlns:a16="http://schemas.microsoft.com/office/drawing/2014/main" val="3080858746"/>
                    </a:ext>
                  </a:extLst>
                </a:gridCol>
              </a:tblGrid>
              <a:tr h="32094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Decade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Unique Words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175457"/>
                  </a:ext>
                </a:extLst>
              </a:tr>
              <a:tr h="320947">
                <a:tc>
                  <a:txBody>
                    <a:bodyPr/>
                    <a:lstStyle/>
                    <a:p>
                      <a:r>
                        <a:rPr lang="en-US" dirty="0"/>
                        <a:t>80s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795632"/>
                  </a:ext>
                </a:extLst>
              </a:tr>
              <a:tr h="320947">
                <a:tc>
                  <a:txBody>
                    <a:bodyPr/>
                    <a:lstStyle/>
                    <a:p>
                      <a:r>
                        <a:rPr lang="en-US" dirty="0"/>
                        <a:t>90s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416820"/>
                  </a:ext>
                </a:extLst>
              </a:tr>
              <a:tr h="320947">
                <a:tc>
                  <a:txBody>
                    <a:bodyPr/>
                    <a:lstStyle/>
                    <a:p>
                      <a:r>
                        <a:rPr lang="en-US" dirty="0"/>
                        <a:t>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905908"/>
                  </a:ext>
                </a:extLst>
              </a:tr>
              <a:tr h="320947">
                <a:tc>
                  <a:txBody>
                    <a:bodyPr/>
                    <a:lstStyle/>
                    <a:p>
                      <a:r>
                        <a:rPr lang="en-US" dirty="0"/>
                        <a:t>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888019"/>
                  </a:ext>
                </a:extLst>
              </a:tr>
              <a:tr h="320947">
                <a:tc>
                  <a:txBody>
                    <a:bodyPr/>
                    <a:lstStyle/>
                    <a:p>
                      <a:r>
                        <a:rPr lang="en-US" dirty="0"/>
                        <a:t>20s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59600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70A5D66-ABE7-F140-FB38-DA66A6FD66DE}"/>
              </a:ext>
            </a:extLst>
          </p:cNvPr>
          <p:cNvSpPr txBox="1"/>
          <p:nvPr/>
        </p:nvSpPr>
        <p:spPr>
          <a:xfrm>
            <a:off x="1085287" y="159062"/>
            <a:ext cx="7688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+mj-lt"/>
                <a:cs typeface="Times New Roman" panose="02020603050405020304" pitchFamily="18" charset="0"/>
                <a:sym typeface="Montserrat"/>
              </a:rPr>
              <a:t>Songs before 2000 had more words than those after 2000s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+mj-lt"/>
                <a:cs typeface="Times New Roman" panose="02020603050405020304" pitchFamily="18" charset="0"/>
                <a:sym typeface="Montserrat"/>
              </a:rPr>
              <a:t>Rappers bombarded the songs with words (E.g. Eminem and Drake have lot meaningful words)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86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3079499" y="136726"/>
            <a:ext cx="4362354" cy="667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Word-Cloud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55" name="Google Shape;955;p91"/>
          <p:cNvGrpSpPr/>
          <p:nvPr/>
        </p:nvGrpSpPr>
        <p:grpSpPr>
          <a:xfrm>
            <a:off x="79950" y="2657426"/>
            <a:ext cx="7013349" cy="667500"/>
            <a:chOff x="1061626" y="2700425"/>
            <a:chExt cx="7013349" cy="667500"/>
          </a:xfrm>
        </p:grpSpPr>
        <p:cxnSp>
          <p:nvCxnSpPr>
            <p:cNvPr id="956" name="Google Shape;956;p91"/>
            <p:cNvCxnSpPr>
              <a:stCxn id="957" idx="3"/>
              <a:endCxn id="958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91"/>
            <p:cNvCxnSpPr>
              <a:stCxn id="958" idx="3"/>
              <a:endCxn id="960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91"/>
            <p:cNvCxnSpPr>
              <a:stCxn id="960" idx="3"/>
              <a:endCxn id="962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7" name="Google Shape;957;p91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80s</a:t>
              </a:r>
              <a:endParaRPr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58" name="Google Shape;958;p91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90s</a:t>
              </a:r>
              <a:endParaRPr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0" name="Google Shape;960;p91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00s</a:t>
              </a:r>
              <a:endParaRPr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2" name="Google Shape;962;p91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10s</a:t>
              </a:r>
              <a:endParaRPr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3" name="Google Shape;962;p91">
            <a:extLst>
              <a:ext uri="{FF2B5EF4-FFF2-40B4-BE49-F238E27FC236}">
                <a16:creationId xmlns:a16="http://schemas.microsoft.com/office/drawing/2014/main" id="{1E7D99FC-0802-5DBD-B5CC-F96FABAF91F1}"/>
              </a:ext>
            </a:extLst>
          </p:cNvPr>
          <p:cNvSpPr txBox="1"/>
          <p:nvPr/>
        </p:nvSpPr>
        <p:spPr>
          <a:xfrm>
            <a:off x="7998501" y="2642166"/>
            <a:ext cx="996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20s</a:t>
            </a:r>
            <a:endParaRPr sz="3500" dirty="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cxnSp>
        <p:nvCxnSpPr>
          <p:cNvPr id="4" name="Google Shape;961;p91">
            <a:extLst>
              <a:ext uri="{FF2B5EF4-FFF2-40B4-BE49-F238E27FC236}">
                <a16:creationId xmlns:a16="http://schemas.microsoft.com/office/drawing/2014/main" id="{4315CFBE-0708-0A96-FD20-57A09716AE4B}"/>
              </a:ext>
            </a:extLst>
          </p:cNvPr>
          <p:cNvCxnSpPr/>
          <p:nvPr/>
        </p:nvCxnSpPr>
        <p:spPr>
          <a:xfrm>
            <a:off x="7038750" y="2975916"/>
            <a:ext cx="10143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ECFF6E-15EB-C9B6-0D27-E5B994E1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" y="3345362"/>
            <a:ext cx="2057415" cy="1353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C4500D-6DC2-9FF5-1C46-FEE6C001D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581" y="1218606"/>
            <a:ext cx="2251818" cy="1480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6279A-D75C-3902-B829-CB3EEE20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54" y="3242639"/>
            <a:ext cx="2174907" cy="1430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713CDF-2417-E97D-DEA0-4E8D6D046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051" y="1218606"/>
            <a:ext cx="2287007" cy="1504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D96C7-1862-1F36-28A5-3C8A09F23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416" y="3246087"/>
            <a:ext cx="2307385" cy="15175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roup 566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5143500"/>
            <a:chOff x="1320800" y="0"/>
            <a:chExt cx="2436813" cy="6858001"/>
          </a:xfrm>
        </p:grpSpPr>
        <p:sp>
          <p:nvSpPr>
            <p:cNvPr id="568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9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0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1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2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811443" y="163283"/>
            <a:ext cx="4804618" cy="34993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Intensity Analyzer</a:t>
            </a:r>
          </a:p>
        </p:txBody>
      </p:sp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1194197" y="635124"/>
            <a:ext cx="4039110" cy="214373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71450" indent="-1714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100" dirty="0"/>
              <a:t>No labels </a:t>
            </a:r>
            <a:r>
              <a:rPr lang="en-US" sz="1100" dirty="0" err="1"/>
              <a:t>i.e</a:t>
            </a:r>
            <a:r>
              <a:rPr lang="en-US" sz="1100" dirty="0"/>
              <a:t> mood of songs present in dataset to build classification models </a:t>
            </a:r>
          </a:p>
          <a:p>
            <a:pPr marL="171450" lvl="0" indent="-1714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100" dirty="0"/>
              <a:t> Assigned </a:t>
            </a:r>
            <a:r>
              <a:rPr lang="en-US" sz="1100" b="1" i="1" dirty="0"/>
              <a:t>Mood </a:t>
            </a:r>
            <a:r>
              <a:rPr lang="en-US" sz="1100" dirty="0"/>
              <a:t>of songs using Sentiment Intensity Analyzer from NLTK by finding the aggregate polarity(positive, negative, neutral) of each word in Lyric.</a:t>
            </a:r>
          </a:p>
          <a:p>
            <a:pPr marL="171450" lvl="0" indent="-1714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100" dirty="0"/>
              <a:t>Got “</a:t>
            </a:r>
            <a:r>
              <a:rPr lang="en-US" sz="1100" b="1" i="1" dirty="0"/>
              <a:t>Compound score</a:t>
            </a:r>
            <a:r>
              <a:rPr lang="en-US" sz="1100" dirty="0"/>
              <a:t>” that signifies overall sentiment of the text: 1 being maximum positive to -1 being maximum negative.</a:t>
            </a:r>
          </a:p>
          <a:p>
            <a:pPr marL="171450" lvl="0" indent="-1714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100" dirty="0"/>
              <a:t>Plotted the Negative and Positive Score for selected artists. (Rihanna had more positive tone to her songs)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841024-91B1-84D7-0DAE-2D5231CCA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89" y="2785999"/>
            <a:ext cx="8602202" cy="2060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59DCFD-D04C-AF1A-E795-83064CCFB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925" y="87563"/>
            <a:ext cx="3641966" cy="25632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>
            <a:spLocks noGrp="1"/>
          </p:cNvSpPr>
          <p:nvPr>
            <p:ph type="title"/>
          </p:nvPr>
        </p:nvSpPr>
        <p:spPr>
          <a:xfrm>
            <a:off x="0" y="306121"/>
            <a:ext cx="8848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Labelling the Mood of Songs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97" name="Google Shape;697;p80"/>
          <p:cNvGraphicFramePr/>
          <p:nvPr>
            <p:extLst>
              <p:ext uri="{D42A27DB-BD31-4B8C-83A1-F6EECF244321}">
                <p14:modId xmlns:p14="http://schemas.microsoft.com/office/powerpoint/2010/main" val="2472893229"/>
              </p:ext>
            </p:extLst>
          </p:nvPr>
        </p:nvGraphicFramePr>
        <p:xfrm>
          <a:off x="5355771" y="1793252"/>
          <a:ext cx="3456756" cy="1463040"/>
        </p:xfrm>
        <a:graphic>
          <a:graphicData uri="http://schemas.openxmlformats.org/drawingml/2006/table">
            <a:tbl>
              <a:tblPr>
                <a:noFill/>
                <a:tableStyleId>{1C58ACF1-819A-41C4-977B-F2B8DA2D0A84}</a:tableStyleId>
              </a:tblPr>
              <a:tblGrid>
                <a:gridCol w="89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Compound Score</a:t>
                      </a:r>
                      <a:endParaRPr sz="1200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No of Songs</a:t>
                      </a:r>
                      <a:endParaRPr sz="1200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Happy</a:t>
                      </a:r>
                      <a:endParaRPr sz="1200" dirty="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(0.3,1]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3,786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Neutral</a:t>
                      </a:r>
                      <a:endParaRPr sz="1200" dirty="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[-0.3,0.3]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1,799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Sad</a:t>
                      </a:r>
                      <a:endParaRPr sz="1200" dirty="0">
                        <a:solidFill>
                          <a:schemeClr val="lt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[-1,-0.3)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396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8D28237-41B6-357A-7F64-FC01B77B2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56" y="1793252"/>
            <a:ext cx="3208924" cy="304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49D98-2DB7-B526-22F0-A217E2FA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0" y="3501958"/>
            <a:ext cx="3456755" cy="133542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9E3D7-CB04-16C6-3D40-49B080E7CB50}"/>
              </a:ext>
            </a:extLst>
          </p:cNvPr>
          <p:cNvSpPr txBox="1"/>
          <p:nvPr/>
        </p:nvSpPr>
        <p:spPr>
          <a:xfrm>
            <a:off x="1223901" y="1085921"/>
            <a:ext cx="596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Based on the Distribution of songs, came up with cutoff values to assign the mood of the song. As seen from the histogram below, we decided to assign these ranges </a:t>
            </a:r>
            <a:endParaRPr lang="en-US" sz="10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2473</TotalTime>
  <Words>786</Words>
  <Application>Microsoft Office PowerPoint</Application>
  <PresentationFormat>On-screen Show (16:9)</PresentationFormat>
  <Paragraphs>154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Times New Roman</vt:lpstr>
      <vt:lpstr>Corbel</vt:lpstr>
      <vt:lpstr>Montserrat</vt:lpstr>
      <vt:lpstr>Vidaloka</vt:lpstr>
      <vt:lpstr>Parallax</vt:lpstr>
      <vt:lpstr>Sentiment Analysis of Musical Tracks</vt:lpstr>
      <vt:lpstr>Introduction</vt:lpstr>
      <vt:lpstr>Execution Flow</vt:lpstr>
      <vt:lpstr>01</vt:lpstr>
      <vt:lpstr>Data Analysis</vt:lpstr>
      <vt:lpstr>PowerPoint Presentation</vt:lpstr>
      <vt:lpstr>Word-Cloud</vt:lpstr>
      <vt:lpstr>Sentiment Intensity Analyzer</vt:lpstr>
      <vt:lpstr>Labelling the Mood of Songs</vt:lpstr>
      <vt:lpstr>Model Building</vt:lpstr>
      <vt:lpstr>Model Pre-processing</vt:lpstr>
      <vt:lpstr>Model Performance Evaluation: Accuracy</vt:lpstr>
      <vt:lpstr>Model Performance Evaluation:  F1-weighted Score</vt:lpstr>
      <vt:lpstr>Test Results</vt:lpstr>
      <vt:lpstr>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of Musical Tracks</dc:title>
  <dc:creator>Nabila Fakhruddin</dc:creator>
  <cp:lastModifiedBy>NICOLE PEREIRA</cp:lastModifiedBy>
  <cp:revision>17</cp:revision>
  <dcterms:modified xsi:type="dcterms:W3CDTF">2024-02-07T20:43:54Z</dcterms:modified>
</cp:coreProperties>
</file>